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iriş" id="{A846890A-834F-20A2-29FD-A1711BE39A34}">
          <p14:sldIdLst>
            <p14:sldId id="256"/>
          </p14:sldIdLst>
        </p14:section>
        <p14:section name="Sonuçlar" id="{B557258C-F604-8ACA-5827-945FF1DCF469}">
          <p14:sldIdLst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Açık Uçlu Yanıtlar" id="{2CAD6FC2-26E7-3075-F0D9-81811B03EAB7}">
          <p14:sldIdLst>
            <p14:sldId id="263"/>
            <p14:sldId id="264"/>
          </p14:sldIdLst>
        </p14:section>
        <p14:section name="Sonuç" id="{D050F595-480E-1058-C94C-359323C841DA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DA"/>
    <a:srgbClr val="2E82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6" d="100"/>
          <a:sy n="156" d="100"/>
        </p:scale>
        <p:origin x="-32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Rol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B050"/>
              </a:solidFill>
              <a:effectLst/>
            </c:spPr>
          </c:dPt>
          <c:dPt>
            <c:idx val="1"/>
            <c:bubble3D val="0"/>
            <c:spPr>
              <a:solidFill>
                <a:srgbClr val="92D050"/>
              </a:solidFill>
              <a:effectLst/>
            </c:spPr>
          </c:dPt>
          <c:dLbls>
            <c:dLbl>
              <c:idx val="0"/>
              <c:layout/>
              <c:numFmt formatCode="0.0%" sourceLinked="0"/>
              <c:spPr/>
              <c:txPr>
                <a:bodyPr/>
                <a:lstStyle/>
                <a:p>
                  <a:pPr>
                    <a:defRPr sz="1800" b="1" i="0" u="none" strike="noStrike">
                      <a:solidFill>
                        <a:schemeClr val="tx1"/>
                      </a:solidFill>
                      <a:latin typeface="+mn-lt"/>
                    </a:defRPr>
                  </a:pPr>
                  <a:endParaRPr lang="tr-T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numFmt formatCode="0.0%" sourceLinked="0"/>
              <c:spPr/>
              <c:txPr>
                <a:bodyPr/>
                <a:lstStyle/>
                <a:p>
                  <a:pPr>
                    <a:defRPr sz="1800" b="1" i="0" u="none" strike="noStrike">
                      <a:solidFill>
                        <a:schemeClr val="tx1"/>
                      </a:solidFill>
                      <a:latin typeface="+mn-lt"/>
                    </a:defRPr>
                  </a:pPr>
                  <a:endParaRPr lang="tr-T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chemeClr val="tx1"/>
                    </a:solidFill>
                    <a:latin typeface="Arial"/>
                  </a:defRPr>
                </a:pPr>
                <a:endParaRPr lang="tr-T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Ana Bilim Dalı Başkanı olarak bizzat hazırlıyor</c:v>
                </c:pt>
                <c:pt idx="1">
                  <c:v>Başkanlığın görevlendirmesiyle hazırlıyor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/>
      <c:overlay val="0"/>
      <c:txPr>
        <a:bodyPr/>
        <a:lstStyle/>
        <a:p>
          <a:pPr>
            <a:defRPr sz="1100">
              <a:latin typeface="+mn-lt"/>
              <a:cs typeface="+mn-lt"/>
            </a:defRPr>
          </a:pPr>
          <a:endParaRPr lang="tr-TR"/>
        </a:p>
      </c:txPr>
    </c:legend>
    <c:plotVisOnly val="1"/>
    <c:dispBlanksAs val="span"/>
    <c:showDLblsOverMax val="1"/>
  </c:chart>
  <c:spPr>
    <a:solidFill>
      <a:schemeClr val="accent3">
        <a:lumMod val="20000"/>
        <a:lumOff val="80000"/>
      </a:schemeClr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Düzey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8244"/>
              </a:solidFill>
              <a:effectLst/>
            </c:spPr>
          </c:dPt>
          <c:dPt>
            <c:idx val="1"/>
            <c:bubble3D val="0"/>
            <c:spPr>
              <a:solidFill>
                <a:srgbClr val="00B050"/>
              </a:solidFill>
              <a:effectLst/>
            </c:spPr>
          </c:dPt>
          <c:dPt>
            <c:idx val="2"/>
            <c:bubble3D val="0"/>
            <c:spPr>
              <a:solidFill>
                <a:srgbClr val="E9A23B"/>
              </a:solidFill>
              <a:effectLst/>
            </c:spPr>
          </c:dPt>
          <c:dLbls>
            <c:dLbl>
              <c:idx val="0"/>
              <c:layout/>
              <c:numFmt formatCode="0.0%" sourceLinked="0"/>
              <c:spPr/>
              <c:txPr>
                <a:bodyPr/>
                <a:lstStyle/>
                <a:p>
                  <a:pPr>
                    <a:defRPr sz="20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tr-T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numFmt formatCode="0.0%" sourceLinked="0"/>
              <c:spPr/>
              <c:txPr>
                <a:bodyPr/>
                <a:lstStyle/>
                <a:p>
                  <a:pPr>
                    <a:defRPr sz="20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tr-T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numFmt formatCode="0.0%" sourceLinked="0"/>
              <c:spPr/>
              <c:txPr>
                <a:bodyPr/>
                <a:lstStyle/>
                <a:p>
                  <a:pPr>
                    <a:defRPr sz="20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  <a:endParaRPr lang="tr-T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tr-T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Çok başarılı</c:v>
                </c:pt>
                <c:pt idx="1">
                  <c:v>Başarılı</c:v>
                </c:pt>
                <c:pt idx="2">
                  <c:v>Orta / kararsızım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15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/>
      <c:overlay val="0"/>
      <c:txPr>
        <a:bodyPr/>
        <a:lstStyle/>
        <a:p>
          <a:pPr>
            <a:defRPr sz="1100">
              <a:latin typeface="+mn-lt"/>
              <a:cs typeface="+mn-lt"/>
            </a:defRPr>
          </a:pPr>
          <a:endParaRPr lang="tr-TR"/>
        </a:p>
      </c:txPr>
    </c:legend>
    <c:plotVisOnly val="1"/>
    <c:dispBlanksAs val="span"/>
    <c:showDLblsOverMax val="1"/>
  </c:chart>
  <c:spPr>
    <a:solidFill>
      <a:schemeClr val="accent3">
        <a:lumMod val="20000"/>
        <a:lumOff val="80000"/>
      </a:schemeClr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Kişi</c:v>
                </c:pt>
              </c:strCache>
            </c:strRef>
          </c:tx>
          <c:spPr>
            <a:solidFill>
              <a:srgbClr val="00B05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000000"/>
                    </a:solidFill>
                    <a:latin typeface="+mn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Tamamen rehber, çok faydalı</c:v>
                </c:pt>
                <c:pt idx="1">
                  <c:v>Oldukça faydalı</c:v>
                </c:pt>
                <c:pt idx="2">
                  <c:v>Orta düzeyde katkı</c:v>
                </c:pt>
                <c:pt idx="3">
                  <c:v>Kısmen katkı</c:v>
                </c:pt>
                <c:pt idx="4">
                  <c:v>Hiç katkı yok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17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3669504"/>
        <c:axId val="123672448"/>
      </c:barChart>
      <c:catAx>
        <c:axId val="12366950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00B050"/>
            </a:solidFill>
            <a:prstDash val="solid"/>
            <a:round/>
          </a:ln>
        </c:spPr>
        <c:txPr>
          <a:bodyPr/>
          <a:lstStyle/>
          <a:p>
            <a:pPr>
              <a:defRPr sz="1100" b="1" i="0" u="none" strike="noStrike">
                <a:solidFill>
                  <a:srgbClr val="000000"/>
                </a:solidFill>
                <a:latin typeface="+mn-lt"/>
              </a:defRPr>
            </a:pPr>
            <a:endParaRPr lang="tr-TR"/>
          </a:p>
        </c:txPr>
        <c:crossAx val="123672448"/>
        <c:crosses val="autoZero"/>
        <c:auto val="1"/>
        <c:lblAlgn val="ctr"/>
        <c:lblOffset val="100"/>
        <c:noMultiLvlLbl val="1"/>
      </c:catAx>
      <c:valAx>
        <c:axId val="123672448"/>
        <c:scaling>
          <c:orientation val="minMax"/>
          <c:max val="20"/>
        </c:scaling>
        <c:delete val="0"/>
        <c:axPos val="t"/>
        <c:majorGridlines>
          <c:spPr>
            <a:ln w="6350" cap="flat">
              <a:solidFill>
                <a:srgbClr val="E1E5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00B050"/>
            </a:solidFill>
            <a:prstDash val="solid"/>
            <a:round/>
          </a:ln>
        </c:spPr>
        <c:txPr>
          <a:bodyPr/>
          <a:lstStyle/>
          <a:p>
            <a:pPr>
              <a:defRPr sz="1000" b="1" i="0" u="none" strike="noStrike">
                <a:solidFill>
                  <a:srgbClr val="000000"/>
                </a:solidFill>
                <a:latin typeface="+mn-lt"/>
              </a:defRPr>
            </a:pPr>
            <a:endParaRPr lang="tr-TR"/>
          </a:p>
        </c:txPr>
        <c:crossAx val="12366950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chemeClr val="accent3">
        <a:lumMod val="20000"/>
        <a:lumOff val="80000"/>
      </a:schemeClr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Kişi</c:v>
                </c:pt>
              </c:strCache>
            </c:strRef>
          </c:tx>
          <c:spPr>
            <a:solidFill>
              <a:srgbClr val="00B05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000000"/>
                    </a:solidFill>
                    <a:latin typeface="+mn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Ders ve sınav programı şablonu</c:v>
                </c:pt>
                <c:pt idx="1">
                  <c:v>Programda çakışma kontrolü</c:v>
                </c:pt>
                <c:pt idx="2">
                  <c:v>Kayıtlı öğrenci sayısının OBS'de kontrolü</c:v>
                </c:pt>
                <c:pt idx="3">
                  <c:v>Ders saatlerinin şablona işlenme yöntemi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</c:v>
                </c:pt>
                <c:pt idx="1">
                  <c:v>16</c:v>
                </c:pt>
                <c:pt idx="2">
                  <c:v>13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3773696"/>
        <c:axId val="123776384"/>
      </c:barChart>
      <c:catAx>
        <c:axId val="12377369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solidFill>
            <a:schemeClr val="accent3">
              <a:lumMod val="20000"/>
              <a:lumOff val="80000"/>
            </a:schemeClr>
          </a:solidFill>
          <a:ln w="12700" cap="flat">
            <a:solidFill>
              <a:srgbClr val="00B050"/>
            </a:solidFill>
            <a:prstDash val="solid"/>
            <a:round/>
          </a:ln>
        </c:spPr>
        <c:txPr>
          <a:bodyPr/>
          <a:lstStyle/>
          <a:p>
            <a:pPr>
              <a:defRPr sz="1100" b="1" i="0" u="none" strike="noStrike">
                <a:solidFill>
                  <a:srgbClr val="000000"/>
                </a:solidFill>
                <a:latin typeface="+mn-lt"/>
              </a:defRPr>
            </a:pPr>
            <a:endParaRPr lang="tr-TR"/>
          </a:p>
        </c:txPr>
        <c:crossAx val="123776384"/>
        <c:crosses val="autoZero"/>
        <c:auto val="1"/>
        <c:lblAlgn val="ctr"/>
        <c:lblOffset val="100"/>
        <c:noMultiLvlLbl val="1"/>
      </c:catAx>
      <c:valAx>
        <c:axId val="123776384"/>
        <c:scaling>
          <c:orientation val="minMax"/>
          <c:max val="20"/>
        </c:scaling>
        <c:delete val="0"/>
        <c:axPos val="t"/>
        <c:majorGridlines>
          <c:spPr>
            <a:ln w="6350" cap="flat">
              <a:solidFill>
                <a:srgbClr val="E1E5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00B050"/>
            </a:solidFill>
            <a:prstDash val="solid"/>
            <a:round/>
          </a:ln>
        </c:spPr>
        <c:txPr>
          <a:bodyPr/>
          <a:lstStyle/>
          <a:p>
            <a:pPr>
              <a:defRPr sz="1000" b="1" i="0" u="none" strike="noStrike">
                <a:solidFill>
                  <a:srgbClr val="000000"/>
                </a:solidFill>
                <a:latin typeface="+mn-lt"/>
              </a:defRPr>
            </a:pPr>
            <a:endParaRPr lang="tr-TR"/>
          </a:p>
        </c:txPr>
        <c:crossAx val="12377369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chemeClr val="accent3">
        <a:lumMod val="20000"/>
        <a:lumOff val="80000"/>
      </a:schemeClr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13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LI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E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CE6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373680" y="2097360"/>
            <a:ext cx="8503920" cy="902880"/>
          </a:xfrm>
          <a:prstGeom prst="rect">
            <a:avLst/>
          </a:prstGeom>
          <a:solidFill>
            <a:srgbClr val="00B050"/>
          </a:solidFill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tr-TR" sz="2800" b="1" dirty="0" smtClean="0">
                <a:solidFill>
                  <a:schemeClr val="bg1"/>
                </a:solidFill>
              </a:rPr>
              <a:t>Lisansüstü Kesinleştirilmiş Ders ve Sınav Programları Bilgilendirme Toplantısı Değerlendirme Anket Sonuçları</a:t>
            </a:r>
            <a:endParaRPr lang="tr-TR" sz="2800" dirty="0"/>
          </a:p>
        </p:txBody>
      </p:sp>
      <p:pic>
        <p:nvPicPr>
          <p:cNvPr id="4" name="Resim 3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00000000-0008-0000-0000-000003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476" y="332807"/>
            <a:ext cx="3056741" cy="1064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27432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</a:rPr>
              <a:t>Genel Bakış: Öne Çıkan Bulgular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3" name="KPI kartı 1"/>
          <p:cNvSpPr/>
          <p:nvPr/>
        </p:nvSpPr>
        <p:spPr>
          <a:xfrm>
            <a:off x="502920" y="1280160"/>
            <a:ext cx="3931920" cy="150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417320"/>
            <a:ext cx="1270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00B050"/>
                </a:solidFill>
              </a:rPr>
              <a:t>%</a:t>
            </a:r>
            <a:r>
              <a:rPr lang="tr-TR" sz="3600" b="1" dirty="0" smtClean="0">
                <a:solidFill>
                  <a:srgbClr val="00B050"/>
                </a:solidFill>
              </a:rPr>
              <a:t> </a:t>
            </a:r>
            <a:r>
              <a:rPr lang="en-US" sz="3600" b="1" dirty="0" smtClean="0">
                <a:solidFill>
                  <a:srgbClr val="00B050"/>
                </a:solidFill>
              </a:rPr>
              <a:t>92,3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2468880" y="1417320"/>
            <a:ext cx="162120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1250" dirty="0" smtClean="0">
                <a:solidFill>
                  <a:schemeClr val="tx1"/>
                </a:solidFill>
              </a:rPr>
              <a:t>Toplantıyı bilgilendirme açısından </a:t>
            </a:r>
          </a:p>
          <a:p>
            <a:pPr marL="0" indent="0">
              <a:buNone/>
            </a:pPr>
            <a:r>
              <a:rPr lang="tr-TR" sz="1250" b="1" dirty="0" smtClean="0">
                <a:solidFill>
                  <a:schemeClr val="tx1"/>
                </a:solidFill>
              </a:rPr>
              <a:t>başarılı / çok başarılı </a:t>
            </a:r>
            <a:r>
              <a:rPr lang="tr-TR" sz="1250" dirty="0" smtClean="0">
                <a:solidFill>
                  <a:schemeClr val="tx1"/>
                </a:solidFill>
              </a:rPr>
              <a:t>bulanlar.</a:t>
            </a:r>
            <a:endParaRPr lang="tr-TR" sz="1250" dirty="0"/>
          </a:p>
        </p:txBody>
      </p:sp>
      <p:sp>
        <p:nvSpPr>
          <p:cNvPr id="6" name="KPI kartı 2"/>
          <p:cNvSpPr/>
          <p:nvPr/>
        </p:nvSpPr>
        <p:spPr>
          <a:xfrm>
            <a:off x="4617720" y="1280160"/>
            <a:ext cx="3931920" cy="150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46320" y="1417320"/>
            <a:ext cx="147663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00B050"/>
                </a:solidFill>
              </a:rPr>
              <a:t>%</a:t>
            </a:r>
            <a:r>
              <a:rPr lang="tr-TR" sz="3600" b="1" dirty="0" smtClean="0">
                <a:solidFill>
                  <a:srgbClr val="00B050"/>
                </a:solidFill>
              </a:rPr>
              <a:t> </a:t>
            </a:r>
            <a:r>
              <a:rPr lang="en-US" sz="3600" b="1" dirty="0" smtClean="0">
                <a:solidFill>
                  <a:srgbClr val="00B050"/>
                </a:solidFill>
              </a:rPr>
              <a:t>84,6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505832" y="1417320"/>
            <a:ext cx="204380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1250" dirty="0" smtClean="0">
                <a:solidFill>
                  <a:schemeClr val="tx1"/>
                </a:solidFill>
              </a:rPr>
              <a:t>Toplantı içeriğini</a:t>
            </a:r>
          </a:p>
          <a:p>
            <a:pPr marL="0" indent="0">
              <a:buNone/>
            </a:pPr>
            <a:r>
              <a:rPr lang="tr-TR" sz="1250" b="1" dirty="0" smtClean="0">
                <a:solidFill>
                  <a:schemeClr val="tx1"/>
                </a:solidFill>
              </a:rPr>
              <a:t>çok faydalı / oldukça faydalı </a:t>
            </a:r>
            <a:r>
              <a:rPr lang="tr-TR" sz="1250" dirty="0" smtClean="0">
                <a:solidFill>
                  <a:schemeClr val="tx1"/>
                </a:solidFill>
              </a:rPr>
              <a:t>bulanlar.</a:t>
            </a:r>
            <a:endParaRPr lang="tr-TR" sz="1250" dirty="0"/>
          </a:p>
        </p:txBody>
      </p:sp>
      <p:sp>
        <p:nvSpPr>
          <p:cNvPr id="9" name="KPI kartı 3"/>
          <p:cNvSpPr/>
          <p:nvPr/>
        </p:nvSpPr>
        <p:spPr>
          <a:xfrm>
            <a:off x="502920" y="2971800"/>
            <a:ext cx="3931920" cy="150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108960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00B050"/>
                </a:solidFill>
              </a:rPr>
              <a:t>%</a:t>
            </a:r>
            <a:r>
              <a:rPr lang="tr-TR" sz="3600" b="1" dirty="0" smtClean="0">
                <a:solidFill>
                  <a:srgbClr val="00B050"/>
                </a:solidFill>
              </a:rPr>
              <a:t> </a:t>
            </a:r>
            <a:r>
              <a:rPr lang="en-US" sz="3600" b="1" dirty="0" smtClean="0">
                <a:solidFill>
                  <a:srgbClr val="00B050"/>
                </a:solidFill>
              </a:rPr>
              <a:t>96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2514600" y="3108960"/>
            <a:ext cx="1783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1250" dirty="0" smtClean="0">
                <a:solidFill>
                  <a:schemeClr val="tx1"/>
                </a:solidFill>
              </a:rPr>
              <a:t>Teknik kuralların </a:t>
            </a:r>
            <a:r>
              <a:rPr lang="tr-TR" sz="1250" b="1" dirty="0" smtClean="0">
                <a:solidFill>
                  <a:schemeClr val="tx1"/>
                </a:solidFill>
              </a:rPr>
              <a:t>anlaşılır</a:t>
            </a:r>
            <a:r>
              <a:rPr lang="tr-TR" sz="1250" dirty="0" smtClean="0">
                <a:solidFill>
                  <a:schemeClr val="tx1"/>
                </a:solidFill>
              </a:rPr>
              <a:t> aktarıldığını belirtenler.</a:t>
            </a:r>
            <a:endParaRPr lang="tr-TR" sz="1250" dirty="0"/>
          </a:p>
        </p:txBody>
      </p:sp>
      <p:sp>
        <p:nvSpPr>
          <p:cNvPr id="12" name="KPI kartı 4"/>
          <p:cNvSpPr/>
          <p:nvPr/>
        </p:nvSpPr>
        <p:spPr>
          <a:xfrm>
            <a:off x="4617720" y="2971800"/>
            <a:ext cx="3931920" cy="1508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46320" y="3108960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00B050"/>
                </a:solidFill>
              </a:rPr>
              <a:t>%</a:t>
            </a:r>
            <a:r>
              <a:rPr lang="tr-TR" sz="3600" b="1" dirty="0" smtClean="0">
                <a:solidFill>
                  <a:srgbClr val="00B050"/>
                </a:solidFill>
              </a:rPr>
              <a:t> </a:t>
            </a:r>
            <a:r>
              <a:rPr lang="en-US" sz="3600" b="1" dirty="0" smtClean="0">
                <a:solidFill>
                  <a:srgbClr val="00B050"/>
                </a:solidFill>
              </a:rPr>
              <a:t>100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6629400" y="3108960"/>
            <a:ext cx="1783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1250" dirty="0" smtClean="0">
                <a:solidFill>
                  <a:schemeClr val="tx1"/>
                </a:solidFill>
              </a:rPr>
              <a:t>Süre ve tempoyu </a:t>
            </a:r>
            <a:r>
              <a:rPr lang="tr-TR" sz="1250" b="1" dirty="0" smtClean="0">
                <a:solidFill>
                  <a:schemeClr val="tx1"/>
                </a:solidFill>
              </a:rPr>
              <a:t>uygun</a:t>
            </a:r>
            <a:r>
              <a:rPr lang="tr-TR" sz="1250" dirty="0" smtClean="0">
                <a:solidFill>
                  <a:schemeClr val="tx1"/>
                </a:solidFill>
              </a:rPr>
              <a:t> bulanlar.</a:t>
            </a:r>
            <a:endParaRPr lang="tr-TR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502920" y="47091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Not: Yüzdeler ilgili sorunun yanıt sayısına göre hesaplanmıştır (n = 25–26).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27432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2400" b="1" dirty="0" smtClean="0">
                <a:solidFill>
                  <a:srgbClr val="00B050"/>
                </a:solidFill>
              </a:rPr>
              <a:t>1. Katılımcıların Ders ve Sınav Programı Hazırlık Sürecindeki Rolü</a:t>
            </a:r>
            <a:endParaRPr lang="tr-TR" sz="2400" dirty="0">
              <a:solidFill>
                <a:srgbClr val="00B050"/>
              </a:solidFill>
            </a:endParaRPr>
          </a:p>
        </p:txBody>
      </p:sp>
      <p:graphicFrame>
        <p:nvGraphicFramePr>
          <p:cNvPr id="3" name="Chart 0"/>
          <p:cNvGraphicFramePr/>
          <p:nvPr>
            <p:extLst>
              <p:ext uri="{D42A27DB-BD31-4B8C-83A1-F6EECF244321}">
                <p14:modId xmlns:p14="http://schemas.microsoft.com/office/powerpoint/2010/main" val="1804635433"/>
              </p:ext>
            </p:extLst>
          </p:nvPr>
        </p:nvGraphicFramePr>
        <p:xfrm>
          <a:off x="411480" y="1188720"/>
          <a:ext cx="493776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Analiz kartı"/>
          <p:cNvSpPr/>
          <p:nvPr/>
        </p:nvSpPr>
        <p:spPr>
          <a:xfrm>
            <a:off x="5577840" y="1280160"/>
            <a:ext cx="3170160" cy="26438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838229" y="1384575"/>
            <a:ext cx="166569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Analiz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577840" y="1874520"/>
            <a:ext cx="3170160" cy="197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/>
              <a:t>Katılımcıların 14'ü (%53,8) görevlendirme ile, 12'si (%46,2) bizzat Ana Bilim Dalı Başkanı olarak ders ve sınav programlarını yapıyor.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/>
              <a:t>Ana Bilim Dalı Başkanları ve görevli öğretim elemanları ankete birbirine yakın oranda katılım gösterdi.</a:t>
            </a:r>
            <a:endParaRPr lang="tr-TR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47091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n = 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27432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</a:rPr>
              <a:t>2. Toplantının Bilgilendirme Düzeyi</a:t>
            </a:r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3" name="Chart 0"/>
          <p:cNvGraphicFramePr/>
          <p:nvPr>
            <p:extLst>
              <p:ext uri="{D42A27DB-BD31-4B8C-83A1-F6EECF244321}">
                <p14:modId xmlns:p14="http://schemas.microsoft.com/office/powerpoint/2010/main" val="101536360"/>
              </p:ext>
            </p:extLst>
          </p:nvPr>
        </p:nvGraphicFramePr>
        <p:xfrm>
          <a:off x="411480" y="1188720"/>
          <a:ext cx="493776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Analiz kartı"/>
          <p:cNvSpPr/>
          <p:nvPr/>
        </p:nvSpPr>
        <p:spPr>
          <a:xfrm>
            <a:off x="5577840" y="1280160"/>
            <a:ext cx="3108960" cy="32918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760720" y="14173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Analiz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760720" y="1874520"/>
            <a:ext cx="2743200" cy="1616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% 34,6 "çok başarılı", % 57,7 "başarılı". Toplamda % 92,3 olumlu değerlendirme.</a:t>
            </a:r>
            <a:endParaRPr lang="tr-TR" sz="1250" dirty="0" smtClean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Yalnızca % 7,7 (2 kişi) orta/kararsız; "yetersiz" bulan </a:t>
            </a:r>
            <a:r>
              <a:rPr lang="tr-TR" sz="1250" dirty="0" smtClean="0"/>
              <a:t>katılımcı </a:t>
            </a:r>
            <a:r>
              <a:rPr lang="tr-TR" sz="1250" dirty="0" smtClean="0">
                <a:solidFill>
                  <a:schemeClr val="tx1"/>
                </a:solidFill>
              </a:rPr>
              <a:t>yok.</a:t>
            </a:r>
            <a:endParaRPr lang="tr-TR" sz="1250" dirty="0" smtClean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Genel olarak toplantının amacına ulaştığı söylenebilir.</a:t>
            </a:r>
            <a:endParaRPr lang="tr-TR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47091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n = 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27432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</a:rPr>
              <a:t>3. Toplantının Program Hazırlamaya Katkısı</a:t>
            </a:r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3" name="Chart 0"/>
          <p:cNvGraphicFramePr/>
          <p:nvPr>
            <p:extLst>
              <p:ext uri="{D42A27DB-BD31-4B8C-83A1-F6EECF244321}">
                <p14:modId xmlns:p14="http://schemas.microsoft.com/office/powerpoint/2010/main" val="3689916003"/>
              </p:ext>
            </p:extLst>
          </p:nvPr>
        </p:nvGraphicFramePr>
        <p:xfrm>
          <a:off x="411480" y="1188720"/>
          <a:ext cx="502920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Analiz kartı"/>
          <p:cNvSpPr/>
          <p:nvPr/>
        </p:nvSpPr>
        <p:spPr>
          <a:xfrm>
            <a:off x="5577840" y="1280160"/>
            <a:ext cx="3108960" cy="32918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607158" y="1322173"/>
            <a:ext cx="14185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Analiz</a:t>
            </a:r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760720" y="1874520"/>
            <a:ext cx="27432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17 kişi (% 65,4) "oldukça faydalı", 5 kişi (% 19,2) "tamamen rehber niteliğinde" olarak değerlendirdi: Toplam %84,6.</a:t>
            </a:r>
            <a:endParaRPr lang="tr-TR" sz="1250" dirty="0" smtClean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3 kişi (% 11,5) orta düzeyde, 1 kişi (% 3,8) hiç katkı görmediğini beyan etti.</a:t>
            </a:r>
            <a:endParaRPr lang="tr-TR" sz="1250" dirty="0" smtClean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Katkıyı «düşük» bulan katılımcıların sayısı az ancak, bu görüşün nedeni araştırılabilir.</a:t>
            </a:r>
            <a:endParaRPr lang="tr-TR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47091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n = 26 · Grafikteki dağılım pasta grafik yüzdelerinden kişi sayısına çevrilmiştir.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27432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</a:rPr>
              <a:t>4. Hangi Konu Başlıkları Faydalı Oldu?</a:t>
            </a:r>
            <a:endParaRPr lang="en-US" sz="2400" dirty="0">
              <a:solidFill>
                <a:srgbClr val="00B050"/>
              </a:solidFill>
            </a:endParaRPr>
          </a:p>
        </p:txBody>
      </p:sp>
      <p:graphicFrame>
        <p:nvGraphicFramePr>
          <p:cNvPr id="3" name="Chart 0"/>
          <p:cNvGraphicFramePr/>
          <p:nvPr>
            <p:extLst>
              <p:ext uri="{D42A27DB-BD31-4B8C-83A1-F6EECF244321}">
                <p14:modId xmlns:p14="http://schemas.microsoft.com/office/powerpoint/2010/main" val="4219089877"/>
              </p:ext>
            </p:extLst>
          </p:nvPr>
        </p:nvGraphicFramePr>
        <p:xfrm>
          <a:off x="411480" y="1188720"/>
          <a:ext cx="502920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Analiz kartı"/>
          <p:cNvSpPr/>
          <p:nvPr/>
        </p:nvSpPr>
        <p:spPr>
          <a:xfrm>
            <a:off x="5577840" y="1280160"/>
            <a:ext cx="3108960" cy="23918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797510" y="1296448"/>
            <a:ext cx="5424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Analiz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577840" y="1874520"/>
            <a:ext cx="3108960" cy="17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En faydalı başlıklar: Şablon (% 68) ve çakışma kontrolü (%64).</a:t>
            </a:r>
            <a:endParaRPr lang="tr-TR" sz="1250" dirty="0" smtClean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OBS kontrolü % 52, ders saatlerinin işlenmesi % 40 olarak belirtildi.</a:t>
            </a:r>
            <a:endParaRPr lang="tr-TR" sz="1250" dirty="0" smtClean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Uygulamalı gösterim gerektiren son iki başlık, adım adım anlatılabilir veya yazılı kılavuza dönüştürülebilir.</a:t>
            </a:r>
            <a:endParaRPr lang="tr-TR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502920" y="47091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n = 25 · Birden fazla seçenek işaretlenebilmiştir.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27432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2400" b="1" dirty="0" smtClean="0">
                <a:solidFill>
                  <a:srgbClr val="00B050"/>
                </a:solidFill>
              </a:rPr>
              <a:t>5. Anlaşılırlık ve Süre</a:t>
            </a:r>
            <a:endParaRPr lang="tr-TR" sz="2400" dirty="0">
              <a:solidFill>
                <a:srgbClr val="00B050"/>
              </a:solidFill>
            </a:endParaRPr>
          </a:p>
        </p:txBody>
      </p:sp>
      <p:sp>
        <p:nvSpPr>
          <p:cNvPr id="3" name="Kart: Teknik kurallar anlaşılır aktarıldı mı?"/>
          <p:cNvSpPr/>
          <p:nvPr/>
        </p:nvSpPr>
        <p:spPr>
          <a:xfrm>
            <a:off x="502920" y="1280160"/>
            <a:ext cx="3977640" cy="32461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417320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Teknik kurallar anlaşılır aktarıldı mı?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011680"/>
            <a:ext cx="3520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00B050"/>
                </a:solidFill>
              </a:rPr>
              <a:t>%96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731520" y="3017520"/>
            <a:ext cx="3520440" cy="689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tr-TR" sz="1300" dirty="0" smtClean="0">
                <a:solidFill>
                  <a:schemeClr val="tx1"/>
                </a:solidFill>
              </a:rPr>
              <a:t>24 kişi "evet, oldukça anlaşılırdı"; 1 kişi (% 4) "kısmen, bazı detaylarda soru işaretim kaldı" dedi. "Hayır" cevabı veren olmadı.</a:t>
            </a:r>
            <a:endParaRPr lang="tr-TR" sz="1300" dirty="0"/>
          </a:p>
        </p:txBody>
      </p:sp>
      <p:sp>
        <p:nvSpPr>
          <p:cNvPr id="7" name="Kart: Süre ve akış hızı uygun muydu?"/>
          <p:cNvSpPr/>
          <p:nvPr/>
        </p:nvSpPr>
        <p:spPr>
          <a:xfrm>
            <a:off x="4663440" y="1280160"/>
            <a:ext cx="3977640" cy="32461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92040" y="1417320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Süre ve akış hızı uygun muydu?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892040" y="2011680"/>
            <a:ext cx="3520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00B050"/>
                </a:solidFill>
              </a:rPr>
              <a:t>%100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892040" y="3017520"/>
            <a:ext cx="3520440" cy="633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tr-TR" sz="1300" dirty="0" smtClean="0">
                <a:solidFill>
                  <a:schemeClr val="tx1"/>
                </a:solidFill>
              </a:rPr>
              <a:t>Tüm katılımcılar süre ve akışı tam kararında buldu; "yavaştı" veya "çok hızlı geçti" olarak cevaplayan olmadı.</a:t>
            </a:r>
            <a:endParaRPr lang="tr-TR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47091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n = 25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27432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</a:rPr>
              <a:t>6. Planlama Sürecindeki Zorluklar ve Kılavuz İhtiyacı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3" name="Alıntı çizgisi"/>
          <p:cNvSpPr/>
          <p:nvPr/>
        </p:nvSpPr>
        <p:spPr>
          <a:xfrm>
            <a:off x="502920" y="1325880"/>
            <a:ext cx="64008" cy="566928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3258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chemeClr val="tx1"/>
                </a:solidFill>
              </a:rPr>
              <a:t>"Toplantıda anlatılanların kalıcı bir baş ucu kılavuzuna dönüştürülmesinin faydalı olacağını düşünüyorum."</a:t>
            </a:r>
            <a:endParaRPr lang="en-US" sz="1150" dirty="0"/>
          </a:p>
        </p:txBody>
      </p:sp>
      <p:sp>
        <p:nvSpPr>
          <p:cNvPr id="5" name="Alıntı çizgisi"/>
          <p:cNvSpPr/>
          <p:nvPr/>
        </p:nvSpPr>
        <p:spPr>
          <a:xfrm>
            <a:off x="502920" y="2039112"/>
            <a:ext cx="64008" cy="566928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203911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chemeClr val="tx1"/>
                </a:solidFill>
              </a:rPr>
              <a:t>"Kılavuz hazırlanması, özellikle Ana Bilim Dalı başkanlığına yeni görevlendirilmiş hocalar için iyi olabilir."</a:t>
            </a:r>
            <a:endParaRPr lang="en-US" sz="1150" dirty="0"/>
          </a:p>
        </p:txBody>
      </p:sp>
      <p:sp>
        <p:nvSpPr>
          <p:cNvPr id="7" name="Alıntı çizgisi"/>
          <p:cNvSpPr/>
          <p:nvPr/>
        </p:nvSpPr>
        <p:spPr>
          <a:xfrm>
            <a:off x="502920" y="2752344"/>
            <a:ext cx="64008" cy="566928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7523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1150" i="1" dirty="0" smtClean="0">
                <a:solidFill>
                  <a:schemeClr val="tx1"/>
                </a:solidFill>
              </a:rPr>
              <a:t>"Anlatılanlar basit bir kılavuz olarak hazırlanıp ders programı formu ile birlikte iletilebilir."</a:t>
            </a:r>
            <a:endParaRPr lang="tr-TR" sz="1150" dirty="0"/>
          </a:p>
        </p:txBody>
      </p:sp>
      <p:sp>
        <p:nvSpPr>
          <p:cNvPr id="9" name="Alıntı çizgisi"/>
          <p:cNvSpPr/>
          <p:nvPr/>
        </p:nvSpPr>
        <p:spPr>
          <a:xfrm>
            <a:off x="502920" y="3465576"/>
            <a:ext cx="64008" cy="566928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5800" y="346557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1150" i="1" dirty="0" smtClean="0">
                <a:solidFill>
                  <a:schemeClr val="tx1"/>
                </a:solidFill>
              </a:rPr>
              <a:t>Karşı görüş: Basit hususlar için toplantı yapacak seviyede abartmaya gerek yok.</a:t>
            </a:r>
            <a:endParaRPr lang="tr-TR" sz="1150" dirty="0"/>
          </a:p>
        </p:txBody>
      </p:sp>
      <p:sp>
        <p:nvSpPr>
          <p:cNvPr id="11" name="Analiz kartı"/>
          <p:cNvSpPr/>
          <p:nvPr/>
        </p:nvSpPr>
        <p:spPr>
          <a:xfrm>
            <a:off x="5577840" y="1280160"/>
            <a:ext cx="3108960" cy="32918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797520" y="1280160"/>
            <a:ext cx="1143000" cy="3657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</a:rPr>
              <a:t>Analiz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5577840" y="1874520"/>
            <a:ext cx="310896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15 yanıtın çoğu "yok / hayır / eksiklik yok" biçiminde: Belirgin bir zorluk katılımcılar tarafından belirtilmedi.</a:t>
            </a:r>
            <a:endParaRPr lang="tr-TR" sz="1250" dirty="0" smtClean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Somut öneri, </a:t>
            </a:r>
            <a:r>
              <a:rPr lang="tr-TR" sz="1250" dirty="0"/>
              <a:t>t</a:t>
            </a:r>
            <a:r>
              <a:rPr lang="tr-TR" sz="1250" dirty="0" smtClean="0">
                <a:solidFill>
                  <a:schemeClr val="tx1"/>
                </a:solidFill>
              </a:rPr>
              <a:t>oplantı içeriğinin yazılı, kalıcı bir kılavuza dönüştürülmesi.</a:t>
            </a:r>
            <a:endParaRPr lang="tr-TR" sz="1250" dirty="0" smtClean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Özellikle yeni göreve başlamış Ana Bilim Dalı başkanları için kılavuzun faydalı olacağı belirtilmiş.</a:t>
            </a:r>
            <a:endParaRPr lang="tr-TR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502920" y="47091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n = 15 · Ekran görüntüsünde görünen yanıtlar esas alınmıştır.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27432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</a:rPr>
              <a:t>7. Toplantıda Eksik Bulunanlar / Değiştirilmesi İstenenler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3" name="Alıntı çizgisi"/>
          <p:cNvSpPr/>
          <p:nvPr/>
        </p:nvSpPr>
        <p:spPr>
          <a:xfrm>
            <a:off x="502920" y="1463040"/>
            <a:ext cx="64008" cy="566928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46304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chemeClr val="tx1"/>
                </a:solidFill>
              </a:rPr>
              <a:t>"Farklı ana bilim dallarında tez ve uzmanlık alan dersleri olan hocaların dikkat etmesi gereken hususlar üzerine durulabilirdi."</a:t>
            </a:r>
            <a:endParaRPr lang="en-US" sz="1150" dirty="0"/>
          </a:p>
        </p:txBody>
      </p:sp>
      <p:sp>
        <p:nvSpPr>
          <p:cNvPr id="5" name="Alıntı çizgisi"/>
          <p:cNvSpPr/>
          <p:nvPr/>
        </p:nvSpPr>
        <p:spPr>
          <a:xfrm>
            <a:off x="502920" y="2176272"/>
            <a:ext cx="64008" cy="566928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21762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chemeClr val="tx1"/>
                </a:solidFill>
              </a:rPr>
              <a:t>"Kolaylıklar dileriz."</a:t>
            </a:r>
            <a:endParaRPr lang="en-US" sz="1150" dirty="0"/>
          </a:p>
        </p:txBody>
      </p:sp>
      <p:sp>
        <p:nvSpPr>
          <p:cNvPr id="7" name="Analiz kartı"/>
          <p:cNvSpPr/>
          <p:nvPr/>
        </p:nvSpPr>
        <p:spPr>
          <a:xfrm>
            <a:off x="5577840" y="1280160"/>
            <a:ext cx="3108960" cy="25286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5480" y="1317780"/>
            <a:ext cx="55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Analiz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760720" y="1874520"/>
            <a:ext cx="27432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10 yanıtın büyük bölümü "yok / hayır / - / ." şeklinde: Kayda değer bir eksiklik bildirilmedi.</a:t>
            </a:r>
            <a:endParaRPr lang="tr-TR" sz="1250" dirty="0" smtClean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Tek içerik önerisi: Tez ve uzmanlık alan dersleri için ana bilim dalına özgü </a:t>
            </a:r>
            <a:r>
              <a:rPr lang="tr-TR" sz="1250" dirty="0" smtClean="0"/>
              <a:t>açıklamalar yapılabilir</a:t>
            </a:r>
            <a:r>
              <a:rPr lang="tr-TR" sz="1250" dirty="0" smtClean="0">
                <a:solidFill>
                  <a:schemeClr val="tx1"/>
                </a:solidFill>
              </a:rPr>
              <a:t>.</a:t>
            </a:r>
            <a:endParaRPr lang="tr-TR" sz="1250" dirty="0" smtClean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>
                <a:solidFill>
                  <a:schemeClr val="tx1"/>
                </a:solidFill>
              </a:rPr>
              <a:t>Bu öneri bir sonraki toplantıda kısa bir başlık olarak eklenebilir.</a:t>
            </a:r>
            <a:endParaRPr lang="tr-TR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47091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n = 10 · Ekran görüntüsünde görünen yanıtlar esas alınmıştır.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45320" y="0"/>
            <a:ext cx="3552091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B050"/>
                </a:solidFill>
              </a:rPr>
              <a:t>Sonuç ve Öneriler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02920" y="16459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tr-TR" sz="2400" b="1" dirty="0" smtClean="0">
                <a:solidFill>
                  <a:srgbClr val="00B050"/>
                </a:solidFill>
              </a:rPr>
              <a:t>Genel Sonuçlar</a:t>
            </a:r>
            <a:endParaRPr lang="tr-TR" sz="2400" dirty="0">
              <a:solidFill>
                <a:srgbClr val="00B050"/>
              </a:solidFill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02920" y="2148839"/>
            <a:ext cx="3840480" cy="1811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Toplantı bilgilendirme, anlaşılırlık ve süre bakımından çok başarılı bulundu.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Şablon ve çakışma kontrolü en çok değer gören başlıklar oldu.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Olumsuz geri bildirim çok sınırlı; yazılı kaynak talebi öne çıkıyor.</a:t>
            </a:r>
            <a:endParaRPr lang="en-US" sz="1600" dirty="0"/>
          </a:p>
        </p:txBody>
      </p:sp>
      <p:sp>
        <p:nvSpPr>
          <p:cNvPr id="5" name="Öneri kartı"/>
          <p:cNvSpPr/>
          <p:nvPr/>
        </p:nvSpPr>
        <p:spPr>
          <a:xfrm>
            <a:off x="4663440" y="1645920"/>
            <a:ext cx="4023360" cy="231442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663440" y="1645920"/>
            <a:ext cx="4023360" cy="23144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txBody>
          <a:bodyPr wrap="square" lIns="0" tIns="0" rIns="0" bIns="0" rtlCol="0" anchor="t"/>
          <a:lstStyle/>
          <a:p>
            <a:pPr>
              <a:spcAft>
                <a:spcPts val="800"/>
              </a:spcAft>
              <a:buSzPct val="100000"/>
            </a:pPr>
            <a:r>
              <a:rPr lang="tr-TR" sz="1250" dirty="0" smtClean="0"/>
              <a:t>                                             </a:t>
            </a:r>
            <a:r>
              <a:rPr lang="tr-TR" sz="1600" b="1" dirty="0" smtClean="0">
                <a:solidFill>
                  <a:srgbClr val="00B050"/>
                </a:solidFill>
              </a:rPr>
              <a:t>Öneriler</a:t>
            </a:r>
            <a:endParaRPr lang="tr-TR" sz="1250" dirty="0" smtClean="0">
              <a:solidFill>
                <a:srgbClr val="00B050"/>
              </a:solidFill>
            </a:endParaRP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/>
              <a:t>Toplantı içeriği kısa bir yazılı kılavuza dönüştürülsün ve program formuyla birlikte iletilsin.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/>
              <a:t>OBS kontrolü ve ders saatlerinin şablona işlenmesi ekran görüntülü adımlarla güçlendirilsin.</a:t>
            </a: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tr-TR" sz="1250" dirty="0" smtClean="0"/>
              <a:t>Tez ve uzmanlık alan dersleri için ana bilim dalına özgü hususlar eklensin.</a:t>
            </a:r>
          </a:p>
          <a:p>
            <a:pPr marL="342900" indent="-342900">
              <a:buSzPct val="100000"/>
              <a:buChar char="•"/>
            </a:pPr>
            <a:r>
              <a:rPr lang="tr-TR" sz="1250" dirty="0" smtClean="0"/>
              <a:t>"Orta/kısmen/hiç" diyen az sayıdaki katılımcının gerekçesi kısa bir görüşmeyle öğrenilsin.</a:t>
            </a:r>
            <a:endParaRPr lang="tr-TR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nket Analizi">
  <a:themeElements>
    <a:clrScheme name="Anket Analizi">
      <a:dk1>
        <a:srgbClr val="222B36"/>
      </a:dk1>
      <a:lt1>
        <a:srgbClr val="FFFFFF"/>
      </a:lt1>
      <a:dk2>
        <a:srgbClr val="1F3A5F"/>
      </a:dk2>
      <a:lt2>
        <a:srgbClr val="F3F5F8"/>
      </a:lt2>
      <a:accent1>
        <a:srgbClr val="1F3A5F"/>
      </a:accent1>
      <a:accent2>
        <a:srgbClr val="2A9D8F"/>
      </a:accent2>
      <a:accent3>
        <a:srgbClr val="E9A23B"/>
      </a:accent3>
      <a:accent4>
        <a:srgbClr val="C8553D"/>
      </a:accent4>
      <a:accent5>
        <a:srgbClr val="7A8CA5"/>
      </a:accent5>
      <a:accent6>
        <a:srgbClr val="5B7DB1"/>
      </a:accent6>
      <a:hlink>
        <a:srgbClr val="1F3A5F"/>
      </a:hlink>
      <a:folHlink>
        <a:srgbClr val="7A8CA5"/>
      </a:folHlink>
    </a:clrScheme>
    <a:fontScheme name="Anket Analizi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723</Words>
  <Application>Microsoft Office PowerPoint</Application>
  <PresentationFormat>Ekran Gösterisi (16:9)</PresentationFormat>
  <Paragraphs>96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Anket Analizi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Lisansüstü Ders ve Sınav Programı Toplantısı – Anket Analizi</dc:title>
  <dc:subject>PptxGenJS Presentation</dc:subject>
  <dc:creator>PptxGenJS</dc:creator>
  <cp:lastModifiedBy>Oğuz Han Karahan</cp:lastModifiedBy>
  <cp:revision>14</cp:revision>
  <dcterms:created xsi:type="dcterms:W3CDTF">2026-10-12T12:45:31Z</dcterms:created>
  <dcterms:modified xsi:type="dcterms:W3CDTF">2026-10-14T06:16:27Z</dcterms:modified>
</cp:coreProperties>
</file>