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324" autoAdjust="0"/>
  </p:normalViewPr>
  <p:slideViewPr>
    <p:cSldViewPr snapToGrid="0">
      <p:cViewPr varScale="1">
        <p:scale>
          <a:sx n="141" d="100"/>
          <a:sy n="141" d="100"/>
        </p:scale>
        <p:origin x="1014"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Yaklaşık 20–25 dakikalık genel farkındalık anlatımı. Katılımcılardan kişisel deneyimlerini sınıf önünde paylaşmalarını istemeyin. Kapak görseli önceki IBAN dolandırıcılığı sunumundan alınan temsili dijital güvenlik görselidir.</a:t>
            </a:r>
          </a:p>
          <a:p>
            <a:endParaRPr/>
          </a:p>
          <a:p>
            <a:r>
              <a:t>Kaynaklar (erişim 23.09.2026):</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slaytta halk sağlığı açısından genel kavramlar açıklanır. Hukuki sınıflandırmalar ayrıca 11. slaytta ele alınır. Her dijital oyun kumar değildir.</a:t>
            </a:r>
          </a:p>
          <a:p>
            <a:endParaRPr/>
          </a:p>
          <a:p>
            <a:r>
              <a:t>Kaynaklar (erişim 23.09.2026):</a:t>
            </a:r>
          </a:p>
          <a:p>
            <a:r>
              <a:t>https://www.who.int/news-room/fact-sheets/detail/gambling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etkenler herkeste aynı sonuca yol açmaz. Öğrencilik bağlamındaki örnekler, stres ve dijital erişim risklerinin gündelik yaşama uyarlanmasıdır.</a:t>
            </a:r>
          </a:p>
          <a:p>
            <a:endParaRPr/>
          </a:p>
          <a:p>
            <a:r>
              <a:t>Kaynaklar (erişim 23.09.2026):</a:t>
            </a:r>
          </a:p>
          <a:p>
            <a:r>
              <a:t>https://www.who.int/news-room/fact-sheets/detail/gambling</a:t>
            </a:r>
          </a:p>
          <a:p>
            <a:r>
              <a:t>https://www.yesilay.org.tr/medya/makaleler/sessiz-bir-salgin-turkiye-de-sanal-kumarin-yayilma-dinamikleri/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Kurgu eğitim senaryosudur. Katılımcılara teklifin hangi yönünün karar vermeyi zorlaştırdığını sorun. Belirli bir platform veya kampanya tanıtılmaz.</a:t>
            </a:r>
          </a:p>
          <a:p>
            <a:endParaRPr/>
          </a:p>
          <a:p>
            <a:r>
              <a:t>Kaynaklar (erişim 23.09.2026):</a:t>
            </a:r>
          </a:p>
          <a:p>
            <a:r>
              <a:t>https://www.yesilay.org.tr/medya/makaleler/sessiz-bir-salgin-turkiye-de-sanal-kumarin-yayilma-dinamikleri/</a:t>
            </a:r>
          </a:p>
          <a:p>
            <a:r>
              <a:t>https://www.yesilay.org.tr/medya/makaleler/teknoloji-sizi-degil-siz-onu-kontrol-edin/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Kurgu eğitim senaryosudur. Geçmişte kazanmış olmak sonraki kazancı garanti etmez. Bahis sonuçları üzerinde tam kontrol bulunduğu düşüncesini tartışın.</a:t>
            </a:r>
          </a:p>
          <a:p>
            <a:endParaRPr/>
          </a:p>
          <a:p>
            <a:r>
              <a:t>Kaynaklar (erişim 23.09.2026):</a:t>
            </a:r>
          </a:p>
          <a:p>
            <a:r>
              <a:t>https://www.yesilay.org.tr/medya/makaleler/gittikce-artan-endise-ergenlikte-sanal-kumar/</a:t>
            </a:r>
          </a:p>
          <a:p>
            <a:r>
              <a:t>https://www.yedam.org.tr/aileler-icin-yazilar/kumar-oynama-bozuklugunun-tedavisinde-bilissel-davranisci-terapi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Kurgu eğitim senaryosudur. Kaybı geri kazanma arayışı, daha fazla para ve zaman harcamayı sürdürebilir. Bu gelişim herkes için tek ve zorunlu bir sıra izlemez.</a:t>
            </a:r>
          </a:p>
          <a:p>
            <a:endParaRPr/>
          </a:p>
          <a:p>
            <a:r>
              <a:t>Kaynaklar (erişim 23.09.2026):</a:t>
            </a:r>
          </a:p>
          <a:p>
            <a:r>
              <a:t>https://www.yesilay.org.tr/bagimlilik/kumar-bagimliligi/</a:t>
            </a:r>
          </a:p>
          <a:p>
            <a:r>
              <a:t>https://www.yedam.org.tr/kumar-bagimliliginda-sik-sorulan-sorular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 sorular farkındalık içindir ve tanı testi değildir. Kumar oynama bozukluğu değerlendirmesini ruh sağlığı uzmanı yapar. Zarar, tanı eşiğine ulaşmadan da ortaya çıkabilir.</a:t>
            </a:r>
          </a:p>
          <a:p>
            <a:endParaRPr/>
          </a:p>
          <a:p>
            <a:r>
              <a:t>Kaynaklar (erişim 23.09.2026):</a:t>
            </a:r>
          </a:p>
          <a:p>
            <a:r>
              <a:t>https://www.who.int/news-room/fact-sheets/detail/gambling</a:t>
            </a:r>
          </a:p>
          <a:p>
            <a:r>
              <a:t>https://www.yesilay.org.tr/bagimlilik/kumar-bagimliligi/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Kurgu eğitim senaryosudur. Yardım aramayı borcun büyüklüğüne bağlamayın. Öğrencinin mahremiyetini koruyun ve kişiyi etiketlemeyin.</a:t>
            </a:r>
          </a:p>
          <a:p>
            <a:endParaRPr/>
          </a:p>
          <a:p>
            <a:r>
              <a:t>Kaynaklar (erişim 23.09.2026):</a:t>
            </a:r>
          </a:p>
          <a:p>
            <a:r>
              <a:t>https://www.yesilay.org.tr/bagimlilik/kumar-bagimliligi/</a:t>
            </a:r>
          </a:p>
          <a:p>
            <a:r>
              <a:t>https://www.who.int/news-room/fact-sheets/detail/gambling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Kurgu eğitim senaryosudur. Ek ödeme, kişisel bilgi ve sürekli hesap değişimi örnekleri şüpheli talepleri tartışmak içindir. Para iadesi garanti değildir.</a:t>
            </a:r>
          </a:p>
          <a:p>
            <a:endParaRPr/>
          </a:p>
          <a:p>
            <a:r>
              <a:t>Kaynaklar (erişim 23.09.2026):</a:t>
            </a:r>
          </a:p>
          <a:p>
            <a:r>
              <a:t>https://www.yesilay.org.tr/medya/makaleler/teknoloji-sizi-degil-siz-onu-kontrol-edin/</a:t>
            </a:r>
          </a:p>
          <a:p>
            <a:r>
              <a:t>https://www.mpi.gov.tr/yasadisi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Sadece IBAN numarası paylaşmak ile hesabın başkasının para trafiğine açılması aynı durum değildir. Sorumluluk, kişinin eylemi, bilgisi ve somut olayın delillerine göre değerlendirilir.</a:t>
            </a:r>
          </a:p>
          <a:p>
            <a:endParaRPr/>
          </a:p>
          <a:p>
            <a:r>
              <a:t>Kaynaklar (erişim 23.09.2026):</a:t>
            </a:r>
          </a:p>
          <a:p>
            <a:r>
              <a:t>https://www.kirklareli.gov.tr/valimiz-sayin-ugur-turan-yasadisi-bahis-ve-dolandiricilik-suclarinda-iban-kullandirma-konulu-panele-katildi</a:t>
            </a:r>
          </a:p>
          <a:p>
            <a:r>
              <a:t>https://mevzuat.wiki/7258-sayili-futbol-ve-diger-spor-musabakalarinda-bahis-ve-sans-oyunlari-duzenlenmesi-hakkinda-kanunu/5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Genel bilgilendirme. 7258 m. 5, kanuni yetkiye dayanmayan spor bahsinde oynama ile oynatma, para nakline aracılık ve reklamla teşvik fiillerini ayırır. 320 sayılı KHK m. 52 diğer yetkisiz şans oyunları için ayrıca düzenleme içerir. Genel kumar hükümleri somut olayda ayrıca gündeme gelebilir. Tutarlar yeniden değerleme ve değişikliklere tabi olduğundan slaytta parasal ceza miktarı verilmemiştir. 7258 metni mevzuat.gov.tr kaynaklı 20.07.2026 nüshasını gösteren konsolide sayfadan kontrol edilmiştir. Sunum, kişisel hukuki danışmanlık yerine geçmez.</a:t>
            </a:r>
          </a:p>
          <a:p>
            <a:endParaRPr/>
          </a:p>
          <a:p>
            <a:r>
              <a:t>Kaynaklar (erişim 23.09.2026):</a:t>
            </a:r>
          </a:p>
          <a:p>
            <a:r>
              <a:t>https://mevzuat.wiki/7258-sayili-futbol-ve-diger-spor-musabakalarinda-bahis-ve-sans-oyunlari-duzenlenmesi-hakkinda-kanunu/5</a:t>
            </a:r>
          </a:p>
          <a:p>
            <a:r>
              <a:t>https://www.mpi.gov.tr/yasadisi</a:t>
            </a:r>
          </a:p>
          <a:p>
            <a:r>
              <a:t>https://www.who.int/news-room/fact-sheets/detail/gambling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Bunlar destekleyici engellerdir. Tek başına bir uygulamayı silmek veya limit koymak tedavinin yerini tutmaz. Üniversite kulüpleri de bahis reklamlarını yaymadan, yardım kanallarını görünür kılarak korunmaya katkı sağlayabilir.</a:t>
            </a:r>
          </a:p>
          <a:p>
            <a:endParaRPr/>
          </a:p>
          <a:p>
            <a:r>
              <a:t>Kaynaklar (erişim 23.09.2026):</a:t>
            </a:r>
          </a:p>
          <a:p>
            <a:r>
              <a:t>https://www.yesilay.org.tr/bagimlilik/kumar-bagimliligi/</a:t>
            </a:r>
          </a:p>
          <a:p>
            <a:r>
              <a:t>https://www.who.int/news-room/fact-sheets/detail/gambling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Öneriler öğrencilik bütçesine uyarlanmıştır. Para yönetiminde destek, kişinin rızası ve profesyonel rehberlikle planlanabilir. Banka şifreleri ve tek kullanımlık kodlar kişisel kalmalıdır.</a:t>
            </a:r>
          </a:p>
          <a:p>
            <a:endParaRPr/>
          </a:p>
          <a:p>
            <a:r>
              <a:t>Kaynaklar (erişim 23.09.2026):</a:t>
            </a:r>
          </a:p>
          <a:p>
            <a:r>
              <a:t>https://www.yesilay.org.tr/bagimlilik/kumar-bagimliligi/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Kişiyi suçlamadan, kendi gözleminiz ve kaygınız üzerinden konuşun. Yardımı zorla kabul ettirmeye çalışmayın. Sizin de YEDAM’dan yakın olarak destek almanız mümkündür.</a:t>
            </a:r>
          </a:p>
          <a:p>
            <a:endParaRPr/>
          </a:p>
          <a:p>
            <a:r>
              <a:t>Kaynaklar (erişim 23.09.2026):</a:t>
            </a:r>
          </a:p>
          <a:p>
            <a:r>
              <a:t>https://www.yesilay.org.tr/bagimlilik/kumar-bagimliligi/</a:t>
            </a:r>
          </a:p>
          <a:p>
            <a:r>
              <a:t>https://www.yedam.org.tr/ne-yapiyoruz</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Bağımlılık desteği ve suç bildirimi ayrı ihtiyaçlardır. Acil tehlikede 112 kullanılır. Dolandırıcılık şüphesinde resmî bankacılık kanallarından bildirim yapın ve delilleri silmeyin.</a:t>
            </a:r>
          </a:p>
          <a:p>
            <a:endParaRPr/>
          </a:p>
          <a:p>
            <a:r>
              <a:t>Kaynaklar (erişim 23.09.2026):</a:t>
            </a:r>
          </a:p>
          <a:p>
            <a:r>
              <a:t>https://www.yedam.org.tr/ne-yapiyoruz</a:t>
            </a:r>
          </a:p>
          <a:p>
            <a:r>
              <a:t>https://www.mpi.gov.tr/yasadisi</a:t>
            </a:r>
          </a:p>
          <a:p>
            <a:r>
              <a:t>https://www.112.gov.tr/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YEDAM hem kişi hem yakınları için destek sunar. Sağlık değerlendirmesi için psikiyatriye başvurulabilir. Kampüsteki birimin adı üniversiteye göre değişebilir. 115 acil müdahale hattı olarak sunulmamalıdır.</a:t>
            </a:r>
          </a:p>
          <a:p>
            <a:endParaRPr/>
          </a:p>
          <a:p>
            <a:r>
              <a:t>Kaynaklar (erişim 23.09.2026):</a:t>
            </a:r>
          </a:p>
          <a:p>
            <a:r>
              <a:t>https://www.yedam.org.tr/ne-yapiyoruz</a:t>
            </a:r>
          </a:p>
          <a:p>
            <a:r>
              <a:t>https://www.yedam.org.tr/telefon-ile-danismanlik</a:t>
            </a:r>
          </a:p>
          <a:p>
            <a:r>
              <a:t>https://www.yedam.org.tr/kumar-bagimliliginda-sik-sorulan-sorular</a:t>
            </a:r>
          </a:p>
          <a:p>
            <a:r>
              <a:t>https://www.112.gov.tr/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Katılımcılardan bu kararları kendi kelimeleriyle gerekçelendirmelerini isteyin. Kişisel deneyim anlatmak zorunlu değildir. Soru ve cevap için kısa süre ayırın.</a:t>
            </a:r>
          </a:p>
          <a:p>
            <a:endParaRPr/>
          </a:p>
          <a:p>
            <a:r>
              <a:t>Kaynaklar (erişim 23.09.2026):</a:t>
            </a:r>
          </a:p>
          <a:p>
            <a:r>
              <a:t>https://www.yesilay.org.tr/bagimlilik/kumar-bagimliligi/</a:t>
            </a:r>
          </a:p>
          <a:p>
            <a:r>
              <a:t>https://www.kirklareli.gov.tr/valimiz-sayin-ugur-turan-yasadisi-bahis-ve-dolandiricilik-suclarinda-iban-kullandirma-konulu-panele-katildi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Kaynaklar ilgili slaytların notlarında konuya göre eşleştirilmiştir. Senaryolar eğitim amacıyla üretilmiş kurgulardır. Erişim tarihi 23 Eylül 2026.</a:t>
            </a:r>
          </a:p>
          <a:p>
            <a:endParaRPr/>
          </a:p>
          <a:p>
            <a:r>
              <a:t>Kaynaklar (erişim 23.09.2026):</a:t>
            </a:r>
          </a:p>
          <a:p>
            <a:r>
              <a:t>https://www.who.int/news-room/fact-sheets/detail/gambling</a:t>
            </a:r>
          </a:p>
          <a:p>
            <a:r>
              <a:t>https://www.yesilay.org.tr/bagimlilik/kumar-bagimliligi/</a:t>
            </a:r>
          </a:p>
          <a:p>
            <a:r>
              <a:t>https://www.yesilay.org.tr/medya/makaleler/sessiz-bir-salgin-turkiye-de-sanal-kumarin-yayilma-dinamikleri/</a:t>
            </a:r>
          </a:p>
          <a:p>
            <a:r>
              <a:t>https://www.yesilay.org.tr/medya/makaleler/gittikce-artan-endise-ergenlikte-sanal-kumar/</a:t>
            </a:r>
          </a:p>
          <a:p>
            <a:r>
              <a:t>https://www.yesilay.org.tr/medya/makaleler/teknoloji-sizi-degil-siz-onu-kontrol-edin/</a:t>
            </a:r>
          </a:p>
          <a:p>
            <a:r>
              <a:t>https://www.yedam.org.tr/aileler-icin-yazilar/kumar-oynama-bozuklugunun-tedavisinde-bilissel-davranisci-terapi</a:t>
            </a:r>
          </a:p>
          <a:p>
            <a:r>
              <a:t>https://www.yedam.org.tr/ne-yapiyoruz</a:t>
            </a:r>
          </a:p>
          <a:p>
            <a:r>
              <a:t>https://www.yedam.org.tr/telefon-ile-danismanlik</a:t>
            </a:r>
          </a:p>
          <a:p>
            <a:r>
              <a:t>https://www.yedam.org.tr/kumar-bagimliliginda-sik-sorulan-sorular</a:t>
            </a:r>
          </a:p>
          <a:p>
            <a:r>
              <a:t>https://mevzuat.wiki/7258-sayili-futbol-ve-diger-spor-musabakalarinda-bahis-ve-sans-oyunlari-duzenlenmesi-hakkinda-kanunu/5</a:t>
            </a:r>
          </a:p>
          <a:p>
            <a:r>
              <a:t>https://www.mpi.gov.tr/yasadisi</a:t>
            </a:r>
          </a:p>
          <a:p>
            <a:r>
              <a:t>https://www.kirklareli.gov.tr/valimiz-sayin-ugur-turan-yasadisi-bahis-ve-dolandiricilik-suclarinda-iban-kullandirma-konulu-panele-katildi</a:t>
            </a:r>
          </a:p>
          <a:p>
            <a:r>
              <a:t>https://www.112.gov.tr/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hyperlink" Target="https://www.yedam.org.tr/telefon-ile-danismanlik" TargetMode="External"/><Relationship Id="rId3" Type="http://schemas.openxmlformats.org/officeDocument/2006/relationships/hyperlink" Target="https://www.who.int/news-room/fact-sheets/detail/gambling" TargetMode="External"/><Relationship Id="rId7" Type="http://schemas.openxmlformats.org/officeDocument/2006/relationships/hyperlink" Target="https://www.yedam.org.tr/ne-yapiyoruz" TargetMode="External"/><Relationship Id="rId12" Type="http://schemas.openxmlformats.org/officeDocument/2006/relationships/hyperlink" Target="https://www.112.gov.tr/"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hyperlink" Target="https://www.yesilay.org.tr/medya/makaleler/gittikce-artan-endise-ergenlikte-sanal-kumar/" TargetMode="External"/><Relationship Id="rId11" Type="http://schemas.openxmlformats.org/officeDocument/2006/relationships/hyperlink" Target="https://www.kirklareli.gov.tr/valimiz-sayin-ugur-turan-yasadisi-bahis-ve-dolandiricilik-suclarinda-iban-kullandirma-konulu-panele-katildi" TargetMode="External"/><Relationship Id="rId5" Type="http://schemas.openxmlformats.org/officeDocument/2006/relationships/hyperlink" Target="https://www.yesilay.org.tr/medya/makaleler/sessiz-bir-salgin-turkiye-de-sanal-kumarin-yayilma-dinamikleri/" TargetMode="External"/><Relationship Id="rId10" Type="http://schemas.openxmlformats.org/officeDocument/2006/relationships/hyperlink" Target="https://www.mpi.gov.tr/yasadisi" TargetMode="External"/><Relationship Id="rId4" Type="http://schemas.openxmlformats.org/officeDocument/2006/relationships/hyperlink" Target="https://www.yesilay.org.tr/bagimlilik/kumar-bagimliligi/" TargetMode="External"/><Relationship Id="rId9" Type="http://schemas.openxmlformats.org/officeDocument/2006/relationships/hyperlink" Target="https://mevzuat.wiki/7258-sayili-futbol-ve-diger-spor-musabakalarinda-bahis-ve-sans-oyunlari-duzenlenmesi-hakkinda-kanunu/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2037"/>
        </a:solidFill>
        <a:effectLst/>
      </p:bgPr>
    </p:bg>
    <p:spTree>
      <p:nvGrpSpPr>
        <p:cNvPr id="1" name=""/>
        <p:cNvGrpSpPr/>
        <p:nvPr/>
      </p:nvGrpSpPr>
      <p:grpSpPr>
        <a:xfrm>
          <a:off x="0" y="0"/>
          <a:ext cx="0" cy="0"/>
          <a:chOff x="0" y="0"/>
          <a:chExt cx="0" cy="0"/>
        </a:xfrm>
      </p:grpSpPr>
      <p:pic>
        <p:nvPicPr>
          <p:cNvPr id="6" name="Resim 5"/>
          <p:cNvPicPr>
            <a:picLocks noChangeAspect="1"/>
          </p:cNvPicPr>
          <p:nvPr/>
        </p:nvPicPr>
        <p:blipFill>
          <a:blip r:embed="rId3"/>
          <a:stretch/>
        </p:blipFill>
        <p:spPr>
          <a:xfrm>
            <a:off x="0" y="0"/>
            <a:ext cx="12192000" cy="6858000"/>
          </a:xfrm>
          <a:prstGeom prst="rect">
            <a:avLst/>
          </a:prstGeom>
        </p:spPr>
      </p:pic>
      <p:sp>
        <p:nvSpPr>
          <p:cNvPr id="2" name="Dikdörtgen 1">
            <a:extLst>
              <a:ext uri="{FF2B5EF4-FFF2-40B4-BE49-F238E27FC236}">
                <a16:creationId xmlns:a16="http://schemas.microsoft.com/office/drawing/2014/main" id="{12510E6C-79F2-449B-8D17-34C2A48E37EC}"/>
              </a:ext>
            </a:extLst>
          </p:cNvPr>
          <p:cNvSpPr>
            <a:spLocks noGrp="1"/>
          </p:cNvSpPr>
          <p:nvPr/>
        </p:nvSpPr>
        <p:spPr>
          <a:xfrm>
            <a:off x="685800" y="1619250"/>
            <a:ext cx="6381750" cy="2571750"/>
          </a:xfrm>
          <a:prstGeom prst="rect">
            <a:avLst/>
          </a:prstGeom>
          <a:noFill/>
          <a:ln w="0">
            <a:noFill/>
          </a:ln>
        </p:spPr>
        <p:txBody>
          <a:bodyPr lIns="0" tIns="0" rIns="0" bIns="0" anchor="t">
            <a:noAutofit/>
          </a:bodyPr>
          <a:lstStyle/>
          <a:p>
            <a:pPr>
              <a:buNone/>
              <a:defRPr sz="3675" b="1">
                <a:solidFill>
                  <a:srgbClr val="FFFFFF"/>
                </a:solidFill>
                <a:latin typeface="DejaVu Sans"/>
                <a:ea typeface="DejaVu Sans"/>
                <a:cs typeface="DejaVu Sans"/>
              </a:defRPr>
            </a:pPr>
            <a:r>
              <a:rPr sz="3675" b="1">
                <a:solidFill>
                  <a:srgbClr val="FFFFFF"/>
                </a:solidFill>
                <a:latin typeface="DejaVu Sans"/>
                <a:ea typeface="DejaVu Sans"/>
                <a:cs typeface="DejaVu Sans"/>
              </a:rPr>
              <a:t>Sanal ortamda bahis,</a:t>
            </a:r>
          </a:p>
          <a:p>
            <a:pPr>
              <a:buNone/>
              <a:defRPr sz="3675" b="1">
                <a:solidFill>
                  <a:srgbClr val="FFFFFF"/>
                </a:solidFill>
                <a:latin typeface="DejaVu Sans"/>
                <a:ea typeface="DejaVu Sans"/>
                <a:cs typeface="DejaVu Sans"/>
              </a:defRPr>
            </a:pPr>
            <a:r>
              <a:rPr sz="3675" b="1">
                <a:solidFill>
                  <a:srgbClr val="FFFFFF"/>
                </a:solidFill>
                <a:latin typeface="DejaVu Sans"/>
                <a:ea typeface="DejaVu Sans"/>
                <a:cs typeface="DejaVu Sans"/>
              </a:rPr>
              <a:t>şans oyunları ve</a:t>
            </a:r>
          </a:p>
          <a:p>
            <a:pPr>
              <a:buNone/>
              <a:defRPr sz="3675" b="1">
                <a:solidFill>
                  <a:srgbClr val="FFFFFF"/>
                </a:solidFill>
                <a:latin typeface="DejaVu Sans"/>
                <a:ea typeface="DejaVu Sans"/>
                <a:cs typeface="DejaVu Sans"/>
              </a:defRPr>
            </a:pPr>
            <a:r>
              <a:rPr sz="3675" b="1">
                <a:solidFill>
                  <a:srgbClr val="FFFFFF"/>
                </a:solidFill>
                <a:latin typeface="DejaVu Sans"/>
                <a:ea typeface="DejaVu Sans"/>
                <a:cs typeface="DejaVu Sans"/>
              </a:rPr>
              <a:t>kumarla mücadele</a:t>
            </a:r>
          </a:p>
        </p:txBody>
      </p:sp>
      <p:sp>
        <p:nvSpPr>
          <p:cNvPr id="3" name="Dikdörtgen 2">
            <a:extLst>
              <a:ext uri="{FF2B5EF4-FFF2-40B4-BE49-F238E27FC236}">
                <a16:creationId xmlns:a16="http://schemas.microsoft.com/office/drawing/2014/main" id="{D5360E13-3FE8-4444-8E6C-FDC99A870707}"/>
              </a:ext>
            </a:extLst>
          </p:cNvPr>
          <p:cNvSpPr>
            <a:spLocks noGrp="1"/>
          </p:cNvSpPr>
          <p:nvPr/>
        </p:nvSpPr>
        <p:spPr>
          <a:xfrm>
            <a:off x="723900" y="4438650"/>
            <a:ext cx="5524500" cy="895350"/>
          </a:xfrm>
          <a:prstGeom prst="rect">
            <a:avLst/>
          </a:prstGeom>
          <a:noFill/>
          <a:ln w="0">
            <a:noFill/>
          </a:ln>
        </p:spPr>
        <p:txBody>
          <a:bodyPr lIns="0" tIns="0" rIns="0" bIns="0" anchor="t">
            <a:noAutofit/>
          </a:bodyPr>
          <a:lstStyle/>
          <a:p>
            <a:pPr>
              <a:buNone/>
              <a:defRPr sz="2325" b="0">
                <a:solidFill>
                  <a:srgbClr val="68D5E8"/>
                </a:solidFill>
                <a:latin typeface="DejaVu Sans"/>
                <a:ea typeface="DejaVu Sans"/>
                <a:cs typeface="DejaVu Sans"/>
              </a:defRPr>
            </a:pPr>
            <a:r>
              <a:rPr sz="2325" b="0">
                <a:solidFill>
                  <a:srgbClr val="68D5E8"/>
                </a:solidFill>
                <a:latin typeface="DejaVu Sans"/>
                <a:ea typeface="DejaVu Sans"/>
                <a:cs typeface="DejaVu Sans"/>
              </a:rPr>
              <a:t>Riskleri tanıma ve</a:t>
            </a:r>
          </a:p>
          <a:p>
            <a:pPr>
              <a:buNone/>
              <a:defRPr sz="2325" b="0">
                <a:solidFill>
                  <a:srgbClr val="68D5E8"/>
                </a:solidFill>
                <a:latin typeface="DejaVu Sans"/>
                <a:ea typeface="DejaVu Sans"/>
                <a:cs typeface="DejaVu Sans"/>
              </a:defRPr>
            </a:pPr>
            <a:r>
              <a:rPr sz="2325" b="0">
                <a:solidFill>
                  <a:srgbClr val="68D5E8"/>
                </a:solidFill>
                <a:latin typeface="DejaVu Sans"/>
                <a:ea typeface="DejaVu Sans"/>
                <a:cs typeface="DejaVu Sans"/>
              </a:rPr>
              <a:t>destek yolları</a:t>
            </a:r>
          </a:p>
        </p:txBody>
      </p:sp>
    </p:spTree>
    <p:extLst>
      <p:ext uri="{BB962C8B-B14F-4D97-AF65-F5344CB8AC3E}">
        <p14:creationId xmlns:p14="http://schemas.microsoft.com/office/powerpoint/2010/main" val="110583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6F5"/>
        </a:solidFill>
        <a:effectLst/>
      </p:bgPr>
    </p:bg>
    <p:spTree>
      <p:nvGrpSpPr>
        <p:cNvPr id="1" name=""/>
        <p:cNvGrpSpPr/>
        <p:nvPr/>
      </p:nvGrpSpPr>
      <p:grpSpPr>
        <a:xfrm>
          <a:off x="0" y="0"/>
          <a:ext cx="0" cy="0"/>
          <a:chOff x="0" y="0"/>
          <a:chExt cx="0" cy="0"/>
        </a:xfrm>
      </p:grpSpPr>
      <p:sp>
        <p:nvSpPr>
          <p:cNvPr id="12" name="Dikdörtgen 11">
            <a:extLst>
              <a:ext uri="{FF2B5EF4-FFF2-40B4-BE49-F238E27FC236}">
                <a16:creationId xmlns:a16="http://schemas.microsoft.com/office/drawing/2014/main" id="{BC80CAB2-F2CF-45F9-BA2D-427FFE7EC98B}"/>
              </a:ext>
            </a:extLst>
          </p:cNvPr>
          <p:cNvSpPr>
            <a:spLocks noGrp="1"/>
          </p:cNvSpPr>
          <p:nvPr/>
        </p:nvSpPr>
        <p:spPr>
          <a:xfrm>
            <a:off x="685800" y="495300"/>
            <a:ext cx="10572750" cy="1047750"/>
          </a:xfrm>
          <a:prstGeom prst="rect">
            <a:avLst/>
          </a:prstGeom>
          <a:noFill/>
          <a:ln w="0">
            <a:noFill/>
          </a:ln>
        </p:spPr>
        <p:txBody>
          <a:bodyPr lIns="0" tIns="0" rIns="0" bIns="0" anchor="t">
            <a:noAutofit/>
          </a:bodyPr>
          <a:lstStyle/>
          <a:p>
            <a:pPr>
              <a:buNone/>
              <a:defRPr sz="3300" b="1">
                <a:solidFill>
                  <a:srgbClr val="132B40"/>
                </a:solidFill>
                <a:latin typeface="DejaVu Sans"/>
                <a:ea typeface="DejaVu Sans"/>
                <a:cs typeface="DejaVu Sans"/>
              </a:defRPr>
            </a:pPr>
            <a:r>
              <a:rPr sz="3300" b="1">
                <a:solidFill>
                  <a:srgbClr val="132B40"/>
                </a:solidFill>
                <a:latin typeface="DejaVu Sans"/>
                <a:ea typeface="DejaVu Sans"/>
                <a:cs typeface="DejaVu Sans"/>
              </a:rPr>
              <a:t>Bahis, şans oyunları ve kumar</a:t>
            </a:r>
          </a:p>
        </p:txBody>
      </p:sp>
      <p:sp>
        <p:nvSpPr>
          <p:cNvPr id="2" name="Dikdörtgen 1">
            <a:extLst>
              <a:ext uri="{FF2B5EF4-FFF2-40B4-BE49-F238E27FC236}">
                <a16:creationId xmlns:a16="http://schemas.microsoft.com/office/drawing/2014/main" id="{EDB1DCC2-3682-41D4-978A-064735A05D4D}"/>
              </a:ext>
            </a:extLst>
          </p:cNvPr>
          <p:cNvSpPr>
            <a:spLocks noGrp="1"/>
          </p:cNvSpPr>
          <p:nvPr/>
        </p:nvSpPr>
        <p:spPr>
          <a:xfrm>
            <a:off x="11049000" y="6305550"/>
            <a:ext cx="523875" cy="257175"/>
          </a:xfrm>
          <a:prstGeom prst="rect">
            <a:avLst/>
          </a:prstGeom>
          <a:noFill/>
          <a:ln w="0">
            <a:noFill/>
          </a:ln>
        </p:spPr>
        <p:txBody>
          <a:bodyPr lIns="0" tIns="0" rIns="0" bIns="0" anchor="t">
            <a:noAutofit/>
          </a:bodyPr>
          <a:lstStyle/>
          <a:p>
            <a:pPr>
              <a:buNone/>
              <a:defRPr sz="1350" b="0">
                <a:solidFill>
                  <a:srgbClr val="526675"/>
                </a:solidFill>
                <a:latin typeface="DejaVu Sans"/>
                <a:ea typeface="DejaVu Sans"/>
                <a:cs typeface="DejaVu Sans"/>
              </a:defRPr>
            </a:pPr>
            <a:r>
              <a:rPr sz="1350" b="0">
                <a:solidFill>
                  <a:srgbClr val="526675"/>
                </a:solidFill>
                <a:latin typeface="DejaVu Sans"/>
                <a:ea typeface="DejaVu Sans"/>
                <a:cs typeface="DejaVu Sans"/>
              </a:rPr>
              <a:t>02</a:t>
            </a:r>
          </a:p>
        </p:txBody>
      </p:sp>
      <p:sp>
        <p:nvSpPr>
          <p:cNvPr id="3" name="Dikdörtgen 2">
            <a:extLst>
              <a:ext uri="{FF2B5EF4-FFF2-40B4-BE49-F238E27FC236}">
                <a16:creationId xmlns:a16="http://schemas.microsoft.com/office/drawing/2014/main" id="{BCBBC2B0-1BD1-4FCE-A280-CC26682FBCDA}"/>
              </a:ext>
            </a:extLst>
          </p:cNvPr>
          <p:cNvSpPr>
            <a:spLocks noGrp="1"/>
          </p:cNvSpPr>
          <p:nvPr/>
        </p:nvSpPr>
        <p:spPr>
          <a:xfrm>
            <a:off x="685800" y="1905000"/>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01</a:t>
            </a:r>
          </a:p>
        </p:txBody>
      </p:sp>
      <p:sp>
        <p:nvSpPr>
          <p:cNvPr id="4" name="Dikdörtgen 3">
            <a:extLst>
              <a:ext uri="{FF2B5EF4-FFF2-40B4-BE49-F238E27FC236}">
                <a16:creationId xmlns:a16="http://schemas.microsoft.com/office/drawing/2014/main" id="{254F73EF-26AE-43C4-A458-FE37E5DB6DA0}"/>
              </a:ext>
            </a:extLst>
          </p:cNvPr>
          <p:cNvSpPr>
            <a:spLocks noGrp="1"/>
          </p:cNvSpPr>
          <p:nvPr/>
        </p:nvSpPr>
        <p:spPr>
          <a:xfrm>
            <a:off x="1562100" y="1905000"/>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Bahis</a:t>
            </a:r>
          </a:p>
        </p:txBody>
      </p:sp>
      <p:sp>
        <p:nvSpPr>
          <p:cNvPr id="5" name="Dikdörtgen 4">
            <a:extLst>
              <a:ext uri="{FF2B5EF4-FFF2-40B4-BE49-F238E27FC236}">
                <a16:creationId xmlns:a16="http://schemas.microsoft.com/office/drawing/2014/main" id="{9878D1B4-D4F4-49EC-A0A4-CFE77FED7659}"/>
              </a:ext>
            </a:extLst>
          </p:cNvPr>
          <p:cNvSpPr>
            <a:spLocks noGrp="1"/>
          </p:cNvSpPr>
          <p:nvPr/>
        </p:nvSpPr>
        <p:spPr>
          <a:xfrm>
            <a:off x="1562100" y="2333625"/>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Bir olayın sonucuna ilişkin tahmine para veya değerli bir şey yatırmaktır.</a:t>
            </a:r>
          </a:p>
        </p:txBody>
      </p:sp>
      <p:sp>
        <p:nvSpPr>
          <p:cNvPr id="6" name="Dikdörtgen 5">
            <a:extLst>
              <a:ext uri="{FF2B5EF4-FFF2-40B4-BE49-F238E27FC236}">
                <a16:creationId xmlns:a16="http://schemas.microsoft.com/office/drawing/2014/main" id="{241CFA68-4397-4D33-A9AA-59DE8D65C0D1}"/>
              </a:ext>
            </a:extLst>
          </p:cNvPr>
          <p:cNvSpPr>
            <a:spLocks noGrp="1"/>
          </p:cNvSpPr>
          <p:nvPr/>
        </p:nvSpPr>
        <p:spPr>
          <a:xfrm>
            <a:off x="685800" y="3133725"/>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02</a:t>
            </a:r>
          </a:p>
        </p:txBody>
      </p:sp>
      <p:sp>
        <p:nvSpPr>
          <p:cNvPr id="7" name="Dikdörtgen 6">
            <a:extLst>
              <a:ext uri="{FF2B5EF4-FFF2-40B4-BE49-F238E27FC236}">
                <a16:creationId xmlns:a16="http://schemas.microsoft.com/office/drawing/2014/main" id="{EF259EC1-8550-4097-949F-7D3EA7398C43}"/>
              </a:ext>
            </a:extLst>
          </p:cNvPr>
          <p:cNvSpPr>
            <a:spLocks noGrp="1"/>
          </p:cNvSpPr>
          <p:nvPr/>
        </p:nvSpPr>
        <p:spPr>
          <a:xfrm>
            <a:off x="1562100" y="3133725"/>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Şans oyunları</a:t>
            </a:r>
          </a:p>
        </p:txBody>
      </p:sp>
      <p:sp>
        <p:nvSpPr>
          <p:cNvPr id="8" name="Dikdörtgen 7">
            <a:extLst>
              <a:ext uri="{FF2B5EF4-FFF2-40B4-BE49-F238E27FC236}">
                <a16:creationId xmlns:a16="http://schemas.microsoft.com/office/drawing/2014/main" id="{FA736754-CE33-46CA-93CF-18D5C0B022F1}"/>
              </a:ext>
            </a:extLst>
          </p:cNvPr>
          <p:cNvSpPr>
            <a:spLocks noGrp="1"/>
          </p:cNvSpPr>
          <p:nvPr/>
        </p:nvSpPr>
        <p:spPr>
          <a:xfrm>
            <a:off x="1562100" y="3562350"/>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Sonucunda şansın belirleyici olduğu, ödül beklentisiyle katılınan oyunlardır.</a:t>
            </a:r>
          </a:p>
        </p:txBody>
      </p:sp>
      <p:sp>
        <p:nvSpPr>
          <p:cNvPr id="9" name="Dikdörtgen 8">
            <a:extLst>
              <a:ext uri="{FF2B5EF4-FFF2-40B4-BE49-F238E27FC236}">
                <a16:creationId xmlns:a16="http://schemas.microsoft.com/office/drawing/2014/main" id="{E8AB66CB-391A-421D-90BD-4786D05F5648}"/>
              </a:ext>
            </a:extLst>
          </p:cNvPr>
          <p:cNvSpPr>
            <a:spLocks noGrp="1"/>
          </p:cNvSpPr>
          <p:nvPr/>
        </p:nvSpPr>
        <p:spPr>
          <a:xfrm>
            <a:off x="685800" y="4362450"/>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03</a:t>
            </a:r>
          </a:p>
        </p:txBody>
      </p:sp>
      <p:sp>
        <p:nvSpPr>
          <p:cNvPr id="10" name="Dikdörtgen 9">
            <a:extLst>
              <a:ext uri="{FF2B5EF4-FFF2-40B4-BE49-F238E27FC236}">
                <a16:creationId xmlns:a16="http://schemas.microsoft.com/office/drawing/2014/main" id="{E4EDDD9E-8738-4D98-B7F2-F54757623DA0}"/>
              </a:ext>
            </a:extLst>
          </p:cNvPr>
          <p:cNvSpPr>
            <a:spLocks noGrp="1"/>
          </p:cNvSpPr>
          <p:nvPr/>
        </p:nvSpPr>
        <p:spPr>
          <a:xfrm>
            <a:off x="1562100" y="4362450"/>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Ortak risk: belirsiz sonuç için para kaybetmek</a:t>
            </a:r>
          </a:p>
        </p:txBody>
      </p:sp>
      <p:sp>
        <p:nvSpPr>
          <p:cNvPr id="11" name="Dikdörtgen 10">
            <a:extLst>
              <a:ext uri="{FF2B5EF4-FFF2-40B4-BE49-F238E27FC236}">
                <a16:creationId xmlns:a16="http://schemas.microsoft.com/office/drawing/2014/main" id="{7005B7E8-A7E4-4D27-957D-912D8E8B2997}"/>
              </a:ext>
            </a:extLst>
          </p:cNvPr>
          <p:cNvSpPr>
            <a:spLocks noGrp="1"/>
          </p:cNvSpPr>
          <p:nvPr/>
        </p:nvSpPr>
        <p:spPr>
          <a:xfrm>
            <a:off x="1562100" y="4791075"/>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Halk sağlığı açısından bahis ve piyango gibi oyunlar da kumar kapsamında ele alınır.</a:t>
            </a:r>
          </a:p>
        </p:txBody>
      </p:sp>
    </p:spTree>
    <p:extLst>
      <p:ext uri="{BB962C8B-B14F-4D97-AF65-F5344CB8AC3E}">
        <p14:creationId xmlns:p14="http://schemas.microsoft.com/office/powerpoint/2010/main" val="1775166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6F5"/>
        </a:solidFill>
        <a:effectLst/>
      </p:bgPr>
    </p:bg>
    <p:spTree>
      <p:nvGrpSpPr>
        <p:cNvPr id="1" name=""/>
        <p:cNvGrpSpPr/>
        <p:nvPr/>
      </p:nvGrpSpPr>
      <p:grpSpPr>
        <a:xfrm>
          <a:off x="0" y="0"/>
          <a:ext cx="0" cy="0"/>
          <a:chOff x="0" y="0"/>
          <a:chExt cx="0" cy="0"/>
        </a:xfrm>
      </p:grpSpPr>
      <p:sp>
        <p:nvSpPr>
          <p:cNvPr id="15" name="Dikdörtgen 14">
            <a:extLst>
              <a:ext uri="{FF2B5EF4-FFF2-40B4-BE49-F238E27FC236}">
                <a16:creationId xmlns:a16="http://schemas.microsoft.com/office/drawing/2014/main" id="{1C50A2B5-4087-4EF3-991F-BA157FC78352}"/>
              </a:ext>
            </a:extLst>
          </p:cNvPr>
          <p:cNvSpPr>
            <a:spLocks noGrp="1"/>
          </p:cNvSpPr>
          <p:nvPr/>
        </p:nvSpPr>
        <p:spPr>
          <a:xfrm>
            <a:off x="685800" y="495300"/>
            <a:ext cx="10572750" cy="1047750"/>
          </a:xfrm>
          <a:prstGeom prst="rect">
            <a:avLst/>
          </a:prstGeom>
          <a:noFill/>
          <a:ln w="0">
            <a:noFill/>
          </a:ln>
        </p:spPr>
        <p:txBody>
          <a:bodyPr lIns="0" tIns="0" rIns="0" bIns="0" anchor="t">
            <a:noAutofit/>
          </a:bodyPr>
          <a:lstStyle/>
          <a:p>
            <a:pPr>
              <a:buNone/>
              <a:defRPr sz="3300" b="1">
                <a:solidFill>
                  <a:srgbClr val="132B40"/>
                </a:solidFill>
                <a:latin typeface="DejaVu Sans"/>
                <a:ea typeface="DejaVu Sans"/>
                <a:cs typeface="DejaVu Sans"/>
              </a:defRPr>
            </a:pPr>
            <a:r>
              <a:rPr sz="3300" b="1">
                <a:solidFill>
                  <a:srgbClr val="132B40"/>
                </a:solidFill>
                <a:latin typeface="DejaVu Sans"/>
                <a:ea typeface="DejaVu Sans"/>
                <a:cs typeface="DejaVu Sans"/>
              </a:rPr>
              <a:t>Dijital ortamda riski artıran etkenler</a:t>
            </a:r>
          </a:p>
        </p:txBody>
      </p:sp>
      <p:sp>
        <p:nvSpPr>
          <p:cNvPr id="2" name="Dikdörtgen 1">
            <a:extLst>
              <a:ext uri="{FF2B5EF4-FFF2-40B4-BE49-F238E27FC236}">
                <a16:creationId xmlns:a16="http://schemas.microsoft.com/office/drawing/2014/main" id="{95B0A207-2B64-4406-A52E-F25005807B50}"/>
              </a:ext>
            </a:extLst>
          </p:cNvPr>
          <p:cNvSpPr>
            <a:spLocks noGrp="1"/>
          </p:cNvSpPr>
          <p:nvPr/>
        </p:nvSpPr>
        <p:spPr>
          <a:xfrm>
            <a:off x="11049000" y="6305550"/>
            <a:ext cx="523875" cy="257175"/>
          </a:xfrm>
          <a:prstGeom prst="rect">
            <a:avLst/>
          </a:prstGeom>
          <a:noFill/>
          <a:ln w="0">
            <a:noFill/>
          </a:ln>
        </p:spPr>
        <p:txBody>
          <a:bodyPr lIns="0" tIns="0" rIns="0" bIns="0" anchor="t">
            <a:noAutofit/>
          </a:bodyPr>
          <a:lstStyle/>
          <a:p>
            <a:pPr>
              <a:buNone/>
              <a:defRPr sz="1350" b="0">
                <a:solidFill>
                  <a:srgbClr val="526675"/>
                </a:solidFill>
                <a:latin typeface="DejaVu Sans"/>
                <a:ea typeface="DejaVu Sans"/>
                <a:cs typeface="DejaVu Sans"/>
              </a:defRPr>
            </a:pPr>
            <a:r>
              <a:rPr sz="1350" b="0">
                <a:solidFill>
                  <a:srgbClr val="526675"/>
                </a:solidFill>
                <a:latin typeface="DejaVu Sans"/>
                <a:ea typeface="DejaVu Sans"/>
                <a:cs typeface="DejaVu Sans"/>
              </a:rPr>
              <a:t>03</a:t>
            </a:r>
          </a:p>
        </p:txBody>
      </p:sp>
      <p:sp>
        <p:nvSpPr>
          <p:cNvPr id="3" name="Dikdörtgen 2">
            <a:extLst>
              <a:ext uri="{FF2B5EF4-FFF2-40B4-BE49-F238E27FC236}">
                <a16:creationId xmlns:a16="http://schemas.microsoft.com/office/drawing/2014/main" id="{7A1706CE-A421-467A-A55A-75F4537F1E37}"/>
              </a:ext>
            </a:extLst>
          </p:cNvPr>
          <p:cNvSpPr>
            <a:spLocks noGrp="1"/>
          </p:cNvSpPr>
          <p:nvPr/>
        </p:nvSpPr>
        <p:spPr>
          <a:xfrm>
            <a:off x="685800" y="1685925"/>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01</a:t>
            </a:r>
          </a:p>
        </p:txBody>
      </p:sp>
      <p:sp>
        <p:nvSpPr>
          <p:cNvPr id="4" name="Dikdörtgen 3">
            <a:extLst>
              <a:ext uri="{FF2B5EF4-FFF2-40B4-BE49-F238E27FC236}">
                <a16:creationId xmlns:a16="http://schemas.microsoft.com/office/drawing/2014/main" id="{74FE73C4-F6B0-4A13-A1D1-58FA85031BBF}"/>
              </a:ext>
            </a:extLst>
          </p:cNvPr>
          <p:cNvSpPr>
            <a:spLocks noGrp="1"/>
          </p:cNvSpPr>
          <p:nvPr/>
        </p:nvSpPr>
        <p:spPr>
          <a:xfrm>
            <a:off x="1562100" y="1685925"/>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Her an erişim</a:t>
            </a:r>
          </a:p>
        </p:txBody>
      </p:sp>
      <p:sp>
        <p:nvSpPr>
          <p:cNvPr id="5" name="Dikdörtgen 4">
            <a:extLst>
              <a:ext uri="{FF2B5EF4-FFF2-40B4-BE49-F238E27FC236}">
                <a16:creationId xmlns:a16="http://schemas.microsoft.com/office/drawing/2014/main" id="{299C7452-FCC4-4F3A-A0AD-D0BEEB4C40C6}"/>
              </a:ext>
            </a:extLst>
          </p:cNvPr>
          <p:cNvSpPr>
            <a:spLocks noGrp="1"/>
          </p:cNvSpPr>
          <p:nvPr/>
        </p:nvSpPr>
        <p:spPr>
          <a:xfrm>
            <a:off x="1562100" y="2114550"/>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Telefon üzerinden, günün her saatinde oynama olanağı.</a:t>
            </a:r>
          </a:p>
        </p:txBody>
      </p:sp>
      <p:sp>
        <p:nvSpPr>
          <p:cNvPr id="6" name="Dikdörtgen 5">
            <a:extLst>
              <a:ext uri="{FF2B5EF4-FFF2-40B4-BE49-F238E27FC236}">
                <a16:creationId xmlns:a16="http://schemas.microsoft.com/office/drawing/2014/main" id="{871A3FDB-5C49-46BA-B458-769079FCFABB}"/>
              </a:ext>
            </a:extLst>
          </p:cNvPr>
          <p:cNvSpPr>
            <a:spLocks noGrp="1"/>
          </p:cNvSpPr>
          <p:nvPr/>
        </p:nvSpPr>
        <p:spPr>
          <a:xfrm>
            <a:off x="685800" y="2714625"/>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02</a:t>
            </a:r>
          </a:p>
        </p:txBody>
      </p:sp>
      <p:sp>
        <p:nvSpPr>
          <p:cNvPr id="7" name="Dikdörtgen 6">
            <a:extLst>
              <a:ext uri="{FF2B5EF4-FFF2-40B4-BE49-F238E27FC236}">
                <a16:creationId xmlns:a16="http://schemas.microsoft.com/office/drawing/2014/main" id="{1BA453F8-C369-443F-A7BF-6B032B0550EF}"/>
              </a:ext>
            </a:extLst>
          </p:cNvPr>
          <p:cNvSpPr>
            <a:spLocks noGrp="1"/>
          </p:cNvSpPr>
          <p:nvPr/>
        </p:nvSpPr>
        <p:spPr>
          <a:xfrm>
            <a:off x="1562100" y="2714625"/>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Hızlı tekrar</a:t>
            </a:r>
          </a:p>
        </p:txBody>
      </p:sp>
      <p:sp>
        <p:nvSpPr>
          <p:cNvPr id="8" name="Dikdörtgen 7">
            <a:extLst>
              <a:ext uri="{FF2B5EF4-FFF2-40B4-BE49-F238E27FC236}">
                <a16:creationId xmlns:a16="http://schemas.microsoft.com/office/drawing/2014/main" id="{06586CE1-2F88-4555-8BF1-AA4A13C5641C}"/>
              </a:ext>
            </a:extLst>
          </p:cNvPr>
          <p:cNvSpPr>
            <a:spLocks noGrp="1"/>
          </p:cNvSpPr>
          <p:nvPr/>
        </p:nvSpPr>
        <p:spPr>
          <a:xfrm>
            <a:off x="1562100" y="3143250"/>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Kısa aralıklarla yeni bahis ve oyun başlatabilme.</a:t>
            </a:r>
          </a:p>
        </p:txBody>
      </p:sp>
      <p:sp>
        <p:nvSpPr>
          <p:cNvPr id="9" name="Dikdörtgen 8">
            <a:extLst>
              <a:ext uri="{FF2B5EF4-FFF2-40B4-BE49-F238E27FC236}">
                <a16:creationId xmlns:a16="http://schemas.microsoft.com/office/drawing/2014/main" id="{77D2D8CA-65B4-4706-96F0-935F58CC0B84}"/>
              </a:ext>
            </a:extLst>
          </p:cNvPr>
          <p:cNvSpPr>
            <a:spLocks noGrp="1"/>
          </p:cNvSpPr>
          <p:nvPr/>
        </p:nvSpPr>
        <p:spPr>
          <a:xfrm>
            <a:off x="685800" y="3743325"/>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03</a:t>
            </a:r>
          </a:p>
        </p:txBody>
      </p:sp>
      <p:sp>
        <p:nvSpPr>
          <p:cNvPr id="10" name="Dikdörtgen 9">
            <a:extLst>
              <a:ext uri="{FF2B5EF4-FFF2-40B4-BE49-F238E27FC236}">
                <a16:creationId xmlns:a16="http://schemas.microsoft.com/office/drawing/2014/main" id="{273F5377-0BB8-4947-AD85-46BFC5FEF0A1}"/>
              </a:ext>
            </a:extLst>
          </p:cNvPr>
          <p:cNvSpPr>
            <a:spLocks noGrp="1"/>
          </p:cNvSpPr>
          <p:nvPr/>
        </p:nvSpPr>
        <p:spPr>
          <a:xfrm>
            <a:off x="1562100" y="3743325"/>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Sosyal medya etkisi</a:t>
            </a:r>
          </a:p>
        </p:txBody>
      </p:sp>
      <p:sp>
        <p:nvSpPr>
          <p:cNvPr id="11" name="Dikdörtgen 10">
            <a:extLst>
              <a:ext uri="{FF2B5EF4-FFF2-40B4-BE49-F238E27FC236}">
                <a16:creationId xmlns:a16="http://schemas.microsoft.com/office/drawing/2014/main" id="{1C372BD2-F5E3-48BF-A3BF-D89E1C8484B4}"/>
              </a:ext>
            </a:extLst>
          </p:cNvPr>
          <p:cNvSpPr>
            <a:spLocks noGrp="1"/>
          </p:cNvSpPr>
          <p:nvPr/>
        </p:nvSpPr>
        <p:spPr>
          <a:xfrm>
            <a:off x="1562100" y="4171950"/>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Kazanç paylaşımları ve reklamlarla davranışın sıradanlaşması.</a:t>
            </a:r>
          </a:p>
        </p:txBody>
      </p:sp>
      <p:sp>
        <p:nvSpPr>
          <p:cNvPr id="12" name="Dikdörtgen 11">
            <a:extLst>
              <a:ext uri="{FF2B5EF4-FFF2-40B4-BE49-F238E27FC236}">
                <a16:creationId xmlns:a16="http://schemas.microsoft.com/office/drawing/2014/main" id="{8135A038-0CD5-4465-80E3-D9590C51226E}"/>
              </a:ext>
            </a:extLst>
          </p:cNvPr>
          <p:cNvSpPr>
            <a:spLocks noGrp="1"/>
          </p:cNvSpPr>
          <p:nvPr/>
        </p:nvSpPr>
        <p:spPr>
          <a:xfrm>
            <a:off x="685800" y="4772025"/>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04</a:t>
            </a:r>
          </a:p>
        </p:txBody>
      </p:sp>
      <p:sp>
        <p:nvSpPr>
          <p:cNvPr id="13" name="Dikdörtgen 12">
            <a:extLst>
              <a:ext uri="{FF2B5EF4-FFF2-40B4-BE49-F238E27FC236}">
                <a16:creationId xmlns:a16="http://schemas.microsoft.com/office/drawing/2014/main" id="{2EAA0085-E6C0-41DB-BEA6-AD43D1D2CD4E}"/>
              </a:ext>
            </a:extLst>
          </p:cNvPr>
          <p:cNvSpPr>
            <a:spLocks noGrp="1"/>
          </p:cNvSpPr>
          <p:nvPr/>
        </p:nvSpPr>
        <p:spPr>
          <a:xfrm>
            <a:off x="1562100" y="4772025"/>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Öğrencilik yaşamındaki baskılar</a:t>
            </a:r>
          </a:p>
        </p:txBody>
      </p:sp>
      <p:sp>
        <p:nvSpPr>
          <p:cNvPr id="14" name="Dikdörtgen 13">
            <a:extLst>
              <a:ext uri="{FF2B5EF4-FFF2-40B4-BE49-F238E27FC236}">
                <a16:creationId xmlns:a16="http://schemas.microsoft.com/office/drawing/2014/main" id="{7AF2A5C8-DC9D-476A-8D93-993C9856347A}"/>
              </a:ext>
            </a:extLst>
          </p:cNvPr>
          <p:cNvSpPr>
            <a:spLocks noGrp="1"/>
          </p:cNvSpPr>
          <p:nvPr/>
        </p:nvSpPr>
        <p:spPr>
          <a:xfrm>
            <a:off x="1562100" y="5200650"/>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Maddi sıkışıklık, stres ve arkadaş etkisiyle kolay kazanç arayışı.</a:t>
            </a:r>
          </a:p>
        </p:txBody>
      </p:sp>
    </p:spTree>
    <p:extLst>
      <p:ext uri="{BB962C8B-B14F-4D97-AF65-F5344CB8AC3E}">
        <p14:creationId xmlns:p14="http://schemas.microsoft.com/office/powerpoint/2010/main" val="1592208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B2037"/>
        </a:solidFill>
        <a:effectLst/>
      </p:bgPr>
    </p:bg>
    <p:spTree>
      <p:nvGrpSpPr>
        <p:cNvPr id="1" name=""/>
        <p:cNvGrpSpPr/>
        <p:nvPr/>
      </p:nvGrpSpPr>
      <p:grpSpPr>
        <a:xfrm>
          <a:off x="0" y="0"/>
          <a:ext cx="0" cy="0"/>
          <a:chOff x="0" y="0"/>
          <a:chExt cx="0" cy="0"/>
        </a:xfrm>
      </p:grpSpPr>
      <p:sp>
        <p:nvSpPr>
          <p:cNvPr id="10" name="Dikdörtgen 9">
            <a:extLst>
              <a:ext uri="{FF2B5EF4-FFF2-40B4-BE49-F238E27FC236}">
                <a16:creationId xmlns:a16="http://schemas.microsoft.com/office/drawing/2014/main" id="{A2D00E52-792D-40DB-8F7D-3E6450A54DB9}"/>
              </a:ext>
            </a:extLst>
          </p:cNvPr>
          <p:cNvSpPr>
            <a:spLocks noGrp="1"/>
          </p:cNvSpPr>
          <p:nvPr/>
        </p:nvSpPr>
        <p:spPr>
          <a:xfrm>
            <a:off x="685800" y="495300"/>
            <a:ext cx="10572750" cy="1047750"/>
          </a:xfrm>
          <a:prstGeom prst="rect">
            <a:avLst/>
          </a:prstGeom>
          <a:noFill/>
          <a:ln w="0">
            <a:noFill/>
          </a:ln>
        </p:spPr>
        <p:txBody>
          <a:bodyPr lIns="0" tIns="0" rIns="0" bIns="0" anchor="t">
            <a:noAutofit/>
          </a:bodyPr>
          <a:lstStyle/>
          <a:p>
            <a:pPr>
              <a:buNone/>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“Ücretsiz bonus” ile başlayan teklif</a:t>
            </a:r>
          </a:p>
        </p:txBody>
      </p:sp>
      <p:sp>
        <p:nvSpPr>
          <p:cNvPr id="2" name="Dikdörtgen 1">
            <a:extLst>
              <a:ext uri="{FF2B5EF4-FFF2-40B4-BE49-F238E27FC236}">
                <a16:creationId xmlns:a16="http://schemas.microsoft.com/office/drawing/2014/main" id="{B1578CBC-DB92-4E6C-B09C-04394D9068AA}"/>
              </a:ext>
            </a:extLst>
          </p:cNvPr>
          <p:cNvSpPr>
            <a:spLocks noGrp="1"/>
          </p:cNvSpPr>
          <p:nvPr/>
        </p:nvSpPr>
        <p:spPr>
          <a:xfrm>
            <a:off x="11049000" y="6305550"/>
            <a:ext cx="523875" cy="257175"/>
          </a:xfrm>
          <a:prstGeom prst="rect">
            <a:avLst/>
          </a:prstGeom>
          <a:noFill/>
          <a:ln w="0">
            <a:noFill/>
          </a:ln>
        </p:spPr>
        <p:txBody>
          <a:bodyPr lIns="0" tIns="0" rIns="0" bIns="0" anchor="t">
            <a:noAutofit/>
          </a:bodyPr>
          <a:lstStyle/>
          <a:p>
            <a:pPr>
              <a:buNone/>
              <a:defRPr sz="1350" b="0">
                <a:solidFill>
                  <a:srgbClr val="68D5E8"/>
                </a:solidFill>
                <a:latin typeface="DejaVu Sans"/>
                <a:ea typeface="DejaVu Sans"/>
                <a:cs typeface="DejaVu Sans"/>
              </a:defRPr>
            </a:pPr>
            <a:r>
              <a:rPr sz="1350" b="0">
                <a:solidFill>
                  <a:srgbClr val="68D5E8"/>
                </a:solidFill>
                <a:latin typeface="DejaVu Sans"/>
                <a:ea typeface="DejaVu Sans"/>
                <a:cs typeface="DejaVu Sans"/>
              </a:rPr>
              <a:t>04</a:t>
            </a:r>
          </a:p>
        </p:txBody>
      </p:sp>
      <p:sp>
        <p:nvSpPr>
          <p:cNvPr id="3" name="Dikdörtgen 2">
            <a:extLst>
              <a:ext uri="{FF2B5EF4-FFF2-40B4-BE49-F238E27FC236}">
                <a16:creationId xmlns:a16="http://schemas.microsoft.com/office/drawing/2014/main" id="{7CEBCB8E-B848-4E78-B395-EC826EBF7396}"/>
              </a:ext>
            </a:extLst>
          </p:cNvPr>
          <p:cNvSpPr>
            <a:spLocks noGrp="1"/>
          </p:cNvSpPr>
          <p:nvPr/>
        </p:nvSpPr>
        <p:spPr>
          <a:xfrm>
            <a:off x="685800" y="1695450"/>
            <a:ext cx="4762500" cy="304800"/>
          </a:xfrm>
          <a:prstGeom prst="rect">
            <a:avLst/>
          </a:prstGeom>
          <a:noFill/>
          <a:ln w="0">
            <a:noFill/>
          </a:ln>
        </p:spPr>
        <p:txBody>
          <a:bodyPr lIns="0" tIns="0" rIns="0" bIns="0" anchor="t">
            <a:noAutofit/>
          </a:bodyPr>
          <a:lstStyle/>
          <a:p>
            <a:pPr>
              <a:buNone/>
              <a:defRPr sz="1575" b="0">
                <a:solidFill>
                  <a:srgbClr val="68D5E8"/>
                </a:solidFill>
                <a:latin typeface="DejaVu Sans"/>
                <a:ea typeface="DejaVu Sans"/>
                <a:cs typeface="DejaVu Sans"/>
              </a:defRPr>
            </a:pPr>
            <a:r>
              <a:rPr sz="1575" b="0">
                <a:solidFill>
                  <a:srgbClr val="68D5E8"/>
                </a:solidFill>
                <a:latin typeface="DejaVu Sans"/>
                <a:ea typeface="DejaVu Sans"/>
                <a:cs typeface="DejaVu Sans"/>
              </a:rPr>
              <a:t>Temsili senaryo</a:t>
            </a:r>
          </a:p>
        </p:txBody>
      </p:sp>
      <p:sp>
        <p:nvSpPr>
          <p:cNvPr id="4" name="Dikdörtgen 3">
            <a:extLst>
              <a:ext uri="{FF2B5EF4-FFF2-40B4-BE49-F238E27FC236}">
                <a16:creationId xmlns:a16="http://schemas.microsoft.com/office/drawing/2014/main" id="{631223BD-309D-4F6D-A88E-4DA8C1DAC7F5}"/>
              </a:ext>
            </a:extLst>
          </p:cNvPr>
          <p:cNvSpPr>
            <a:spLocks noGrp="1"/>
          </p:cNvSpPr>
          <p:nvPr/>
        </p:nvSpPr>
        <p:spPr>
          <a:xfrm>
            <a:off x="685800" y="2181225"/>
            <a:ext cx="5857875" cy="1905000"/>
          </a:xfrm>
          <a:prstGeom prst="rect">
            <a:avLst/>
          </a:prstGeom>
          <a:noFill/>
          <a:ln w="0">
            <a:noFill/>
          </a:ln>
        </p:spPr>
        <p:txBody>
          <a:bodyPr lIns="0" tIns="0" rIns="0" bIns="0" anchor="t">
            <a:noAutofit/>
          </a:bodyPr>
          <a:lstStyle/>
          <a:p>
            <a:pPr>
              <a:buNone/>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“Para yatırmadan dene.</a:t>
            </a:r>
          </a:p>
          <a:p>
            <a:pPr>
              <a:buNone/>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Arkadaşların da burada!”</a:t>
            </a:r>
          </a:p>
        </p:txBody>
      </p:sp>
      <p:sp>
        <p:nvSpPr>
          <p:cNvPr id="5" name="Dikdörtgen 4">
            <a:extLst>
              <a:ext uri="{FF2B5EF4-FFF2-40B4-BE49-F238E27FC236}">
                <a16:creationId xmlns:a16="http://schemas.microsoft.com/office/drawing/2014/main" id="{7CA6ED69-9DE6-46F0-8CDD-22C8944B1C9E}"/>
              </a:ext>
            </a:extLst>
          </p:cNvPr>
          <p:cNvSpPr>
            <a:spLocks noGrp="1"/>
          </p:cNvSpPr>
          <p:nvPr/>
        </p:nvSpPr>
        <p:spPr>
          <a:xfrm>
            <a:off x="7239000" y="1943100"/>
            <a:ext cx="4191000" cy="428625"/>
          </a:xfrm>
          <a:prstGeom prst="rect">
            <a:avLst/>
          </a:prstGeom>
          <a:noFill/>
          <a:ln w="0">
            <a:noFill/>
          </a:ln>
        </p:spPr>
        <p:txBody>
          <a:bodyPr lIns="0" tIns="0" rIns="0" bIns="0" anchor="t">
            <a:noAutofit/>
          </a:bodyPr>
          <a:lstStyle/>
          <a:p>
            <a:pPr>
              <a:buNone/>
              <a:defRPr sz="2100" b="1">
                <a:solidFill>
                  <a:srgbClr val="FF9C84"/>
                </a:solidFill>
                <a:latin typeface="DejaVu Sans"/>
                <a:ea typeface="DejaVu Sans"/>
                <a:cs typeface="DejaVu Sans"/>
              </a:defRPr>
            </a:pPr>
            <a:r>
              <a:rPr sz="2100" b="1">
                <a:solidFill>
                  <a:srgbClr val="FF9C84"/>
                </a:solidFill>
                <a:latin typeface="DejaVu Sans"/>
                <a:ea typeface="DejaVu Sans"/>
                <a:cs typeface="DejaVu Sans"/>
              </a:rPr>
              <a:t>Dikkat çeken unsurlar</a:t>
            </a:r>
          </a:p>
        </p:txBody>
      </p:sp>
      <p:sp>
        <p:nvSpPr>
          <p:cNvPr id="6" name="Dikdörtgen 5">
            <a:extLst>
              <a:ext uri="{FF2B5EF4-FFF2-40B4-BE49-F238E27FC236}">
                <a16:creationId xmlns:a16="http://schemas.microsoft.com/office/drawing/2014/main" id="{D0A6FC24-D8C8-43AA-96E0-8CD6047F6E13}"/>
              </a:ext>
            </a:extLst>
          </p:cNvPr>
          <p:cNvSpPr>
            <a:spLocks noGrp="1"/>
          </p:cNvSpPr>
          <p:nvPr/>
        </p:nvSpPr>
        <p:spPr>
          <a:xfrm>
            <a:off x="7239000" y="2533650"/>
            <a:ext cx="4143375" cy="714375"/>
          </a:xfrm>
          <a:prstGeom prst="rect">
            <a:avLst/>
          </a:prstGeom>
          <a:noFill/>
          <a:ln w="0">
            <a:noFill/>
          </a:ln>
        </p:spPr>
        <p:txBody>
          <a:bodyPr lIns="0" tIns="0" rIns="0" bIns="0" anchor="t">
            <a:noAutofit/>
          </a:bodyPr>
          <a:lstStyle/>
          <a:p>
            <a:pPr>
              <a:buNone/>
              <a:defRPr sz="1950" b="0">
                <a:solidFill>
                  <a:srgbClr val="FFFFFF"/>
                </a:solidFill>
                <a:latin typeface="DejaVu Sans"/>
                <a:ea typeface="DejaVu Sans"/>
                <a:cs typeface="DejaVu Sans"/>
              </a:defRPr>
            </a:pPr>
            <a:r>
              <a:rPr sz="1950" b="0">
                <a:solidFill>
                  <a:srgbClr val="FFFFFF"/>
                </a:solidFill>
                <a:latin typeface="DejaVu Sans"/>
                <a:ea typeface="DejaVu Sans"/>
                <a:cs typeface="DejaVu Sans"/>
              </a:rPr>
              <a:t>Bedava kazanç algısı</a:t>
            </a:r>
          </a:p>
        </p:txBody>
      </p:sp>
      <p:sp>
        <p:nvSpPr>
          <p:cNvPr id="7" name="Dikdörtgen 6">
            <a:extLst>
              <a:ext uri="{FF2B5EF4-FFF2-40B4-BE49-F238E27FC236}">
                <a16:creationId xmlns:a16="http://schemas.microsoft.com/office/drawing/2014/main" id="{05F3BEE0-2FC9-4647-AB52-FF86EC428A46}"/>
              </a:ext>
            </a:extLst>
          </p:cNvPr>
          <p:cNvSpPr>
            <a:spLocks noGrp="1"/>
          </p:cNvSpPr>
          <p:nvPr/>
        </p:nvSpPr>
        <p:spPr>
          <a:xfrm>
            <a:off x="7239000" y="3314700"/>
            <a:ext cx="4143375" cy="714375"/>
          </a:xfrm>
          <a:prstGeom prst="rect">
            <a:avLst/>
          </a:prstGeom>
          <a:noFill/>
          <a:ln w="0">
            <a:noFill/>
          </a:ln>
        </p:spPr>
        <p:txBody>
          <a:bodyPr lIns="0" tIns="0" rIns="0" bIns="0" anchor="t">
            <a:noAutofit/>
          </a:bodyPr>
          <a:lstStyle/>
          <a:p>
            <a:pPr>
              <a:buNone/>
              <a:defRPr sz="1950" b="0">
                <a:solidFill>
                  <a:srgbClr val="FFFFFF"/>
                </a:solidFill>
                <a:latin typeface="DejaVu Sans"/>
                <a:ea typeface="DejaVu Sans"/>
                <a:cs typeface="DejaVu Sans"/>
              </a:defRPr>
            </a:pPr>
            <a:r>
              <a:rPr sz="1950" b="0">
                <a:solidFill>
                  <a:srgbClr val="FFFFFF"/>
                </a:solidFill>
                <a:latin typeface="DejaVu Sans"/>
                <a:ea typeface="DejaVu Sans"/>
                <a:cs typeface="DejaVu Sans"/>
              </a:rPr>
              <a:t>Arkadaş grubunun etkisi</a:t>
            </a:r>
          </a:p>
        </p:txBody>
      </p:sp>
      <p:sp>
        <p:nvSpPr>
          <p:cNvPr id="8" name="Dikdörtgen 7">
            <a:extLst>
              <a:ext uri="{FF2B5EF4-FFF2-40B4-BE49-F238E27FC236}">
                <a16:creationId xmlns:a16="http://schemas.microsoft.com/office/drawing/2014/main" id="{20AC1AAE-428F-4400-A38C-890CCC725349}"/>
              </a:ext>
            </a:extLst>
          </p:cNvPr>
          <p:cNvSpPr>
            <a:spLocks noGrp="1"/>
          </p:cNvSpPr>
          <p:nvPr/>
        </p:nvSpPr>
        <p:spPr>
          <a:xfrm>
            <a:off x="7239000" y="4095750"/>
            <a:ext cx="4143375" cy="714375"/>
          </a:xfrm>
          <a:prstGeom prst="rect">
            <a:avLst/>
          </a:prstGeom>
          <a:noFill/>
          <a:ln w="0">
            <a:noFill/>
          </a:ln>
        </p:spPr>
        <p:txBody>
          <a:bodyPr lIns="0" tIns="0" rIns="0" bIns="0" anchor="t">
            <a:noAutofit/>
          </a:bodyPr>
          <a:lstStyle/>
          <a:p>
            <a:pPr>
              <a:buNone/>
              <a:defRPr sz="1950" b="0">
                <a:solidFill>
                  <a:srgbClr val="FFFFFF"/>
                </a:solidFill>
                <a:latin typeface="DejaVu Sans"/>
                <a:ea typeface="DejaVu Sans"/>
                <a:cs typeface="DejaVu Sans"/>
              </a:defRPr>
            </a:pPr>
            <a:r>
              <a:rPr sz="1950" b="0">
                <a:solidFill>
                  <a:srgbClr val="FFFFFF"/>
                </a:solidFill>
                <a:latin typeface="DejaVu Sans"/>
                <a:ea typeface="DejaVu Sans"/>
                <a:cs typeface="DejaVu Sans"/>
              </a:rPr>
              <a:t>Devam etmeye yönlendirme</a:t>
            </a:r>
          </a:p>
        </p:txBody>
      </p:sp>
      <p:sp>
        <p:nvSpPr>
          <p:cNvPr id="9" name="Dikdörtgen 8">
            <a:extLst>
              <a:ext uri="{FF2B5EF4-FFF2-40B4-BE49-F238E27FC236}">
                <a16:creationId xmlns:a16="http://schemas.microsoft.com/office/drawing/2014/main" id="{8BBACC85-53EB-4A3D-A67D-A7BA3EA80E6A}"/>
              </a:ext>
            </a:extLst>
          </p:cNvPr>
          <p:cNvSpPr>
            <a:spLocks noGrp="1"/>
          </p:cNvSpPr>
          <p:nvPr/>
        </p:nvSpPr>
        <p:spPr>
          <a:xfrm>
            <a:off x="685800" y="5229225"/>
            <a:ext cx="10668000" cy="819150"/>
          </a:xfrm>
          <a:prstGeom prst="rect">
            <a:avLst/>
          </a:prstGeom>
          <a:noFill/>
          <a:ln w="0">
            <a:noFill/>
          </a:ln>
        </p:spPr>
        <p:txBody>
          <a:bodyPr lIns="0" tIns="0" rIns="0" bIns="0" anchor="t">
            <a:noAutofit/>
          </a:bodyPr>
          <a:lstStyle/>
          <a:p>
            <a:pPr>
              <a:buNone/>
              <a:defRPr sz="2175" b="1">
                <a:solidFill>
                  <a:srgbClr val="68D5E8"/>
                </a:solidFill>
                <a:latin typeface="DejaVu Sans"/>
                <a:ea typeface="DejaVu Sans"/>
                <a:cs typeface="DejaVu Sans"/>
              </a:defRPr>
            </a:pPr>
            <a:r>
              <a:rPr sz="2175" b="1">
                <a:solidFill>
                  <a:srgbClr val="68D5E8"/>
                </a:solidFill>
                <a:latin typeface="DejaVu Sans"/>
                <a:ea typeface="DejaVu Sans"/>
                <a:cs typeface="DejaVu Sans"/>
              </a:rPr>
              <a:t>Bonusu, güvenilirlik veya zarar görmeme güvencesi olarak değerlendirmeyin.</a:t>
            </a:r>
          </a:p>
        </p:txBody>
      </p:sp>
    </p:spTree>
    <p:extLst>
      <p:ext uri="{BB962C8B-B14F-4D97-AF65-F5344CB8AC3E}">
        <p14:creationId xmlns:p14="http://schemas.microsoft.com/office/powerpoint/2010/main" val="1984320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B2037"/>
        </a:solidFill>
        <a:effectLst/>
      </p:bgPr>
    </p:bg>
    <p:spTree>
      <p:nvGrpSpPr>
        <p:cNvPr id="1" name=""/>
        <p:cNvGrpSpPr/>
        <p:nvPr/>
      </p:nvGrpSpPr>
      <p:grpSpPr>
        <a:xfrm>
          <a:off x="0" y="0"/>
          <a:ext cx="0" cy="0"/>
          <a:chOff x="0" y="0"/>
          <a:chExt cx="0" cy="0"/>
        </a:xfrm>
      </p:grpSpPr>
      <p:sp>
        <p:nvSpPr>
          <p:cNvPr id="10" name="Dikdörtgen 9">
            <a:extLst>
              <a:ext uri="{FF2B5EF4-FFF2-40B4-BE49-F238E27FC236}">
                <a16:creationId xmlns:a16="http://schemas.microsoft.com/office/drawing/2014/main" id="{9E94FAF7-30E5-495F-877D-D3D92A053307}"/>
              </a:ext>
            </a:extLst>
          </p:cNvPr>
          <p:cNvSpPr>
            <a:spLocks noGrp="1"/>
          </p:cNvSpPr>
          <p:nvPr/>
        </p:nvSpPr>
        <p:spPr>
          <a:xfrm>
            <a:off x="685800" y="495300"/>
            <a:ext cx="10572750" cy="1047750"/>
          </a:xfrm>
          <a:prstGeom prst="rect">
            <a:avLst/>
          </a:prstGeom>
          <a:noFill/>
          <a:ln w="0">
            <a:noFill/>
          </a:ln>
        </p:spPr>
        <p:txBody>
          <a:bodyPr lIns="0" tIns="0" rIns="0" bIns="0" anchor="t">
            <a:noAutofit/>
          </a:bodyPr>
          <a:lstStyle/>
          <a:p>
            <a:pPr>
              <a:buNone/>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Kontrol yanılsaması</a:t>
            </a:r>
          </a:p>
        </p:txBody>
      </p:sp>
      <p:sp>
        <p:nvSpPr>
          <p:cNvPr id="2" name="Dikdörtgen 1">
            <a:extLst>
              <a:ext uri="{FF2B5EF4-FFF2-40B4-BE49-F238E27FC236}">
                <a16:creationId xmlns:a16="http://schemas.microsoft.com/office/drawing/2014/main" id="{3C170BD9-C856-46A5-9C1A-38135C3C9447}"/>
              </a:ext>
            </a:extLst>
          </p:cNvPr>
          <p:cNvSpPr>
            <a:spLocks noGrp="1"/>
          </p:cNvSpPr>
          <p:nvPr/>
        </p:nvSpPr>
        <p:spPr>
          <a:xfrm>
            <a:off x="11049000" y="6305550"/>
            <a:ext cx="523875" cy="257175"/>
          </a:xfrm>
          <a:prstGeom prst="rect">
            <a:avLst/>
          </a:prstGeom>
          <a:noFill/>
          <a:ln w="0">
            <a:noFill/>
          </a:ln>
        </p:spPr>
        <p:txBody>
          <a:bodyPr lIns="0" tIns="0" rIns="0" bIns="0" anchor="t">
            <a:noAutofit/>
          </a:bodyPr>
          <a:lstStyle/>
          <a:p>
            <a:pPr>
              <a:buNone/>
              <a:defRPr sz="1350" b="0">
                <a:solidFill>
                  <a:srgbClr val="68D5E8"/>
                </a:solidFill>
                <a:latin typeface="DejaVu Sans"/>
                <a:ea typeface="DejaVu Sans"/>
                <a:cs typeface="DejaVu Sans"/>
              </a:defRPr>
            </a:pPr>
            <a:r>
              <a:rPr sz="1350" b="0">
                <a:solidFill>
                  <a:srgbClr val="68D5E8"/>
                </a:solidFill>
                <a:latin typeface="DejaVu Sans"/>
                <a:ea typeface="DejaVu Sans"/>
                <a:cs typeface="DejaVu Sans"/>
              </a:rPr>
              <a:t>05</a:t>
            </a:r>
          </a:p>
        </p:txBody>
      </p:sp>
      <p:sp>
        <p:nvSpPr>
          <p:cNvPr id="3" name="Dikdörtgen 2">
            <a:extLst>
              <a:ext uri="{FF2B5EF4-FFF2-40B4-BE49-F238E27FC236}">
                <a16:creationId xmlns:a16="http://schemas.microsoft.com/office/drawing/2014/main" id="{C5EBCA00-1738-4E5B-BD02-443E64E0B113}"/>
              </a:ext>
            </a:extLst>
          </p:cNvPr>
          <p:cNvSpPr>
            <a:spLocks noGrp="1"/>
          </p:cNvSpPr>
          <p:nvPr/>
        </p:nvSpPr>
        <p:spPr>
          <a:xfrm>
            <a:off x="685800" y="1695450"/>
            <a:ext cx="4762500" cy="304800"/>
          </a:xfrm>
          <a:prstGeom prst="rect">
            <a:avLst/>
          </a:prstGeom>
          <a:noFill/>
          <a:ln w="0">
            <a:noFill/>
          </a:ln>
        </p:spPr>
        <p:txBody>
          <a:bodyPr lIns="0" tIns="0" rIns="0" bIns="0" anchor="t">
            <a:noAutofit/>
          </a:bodyPr>
          <a:lstStyle/>
          <a:p>
            <a:pPr>
              <a:buNone/>
              <a:defRPr sz="1575" b="0">
                <a:solidFill>
                  <a:srgbClr val="68D5E8"/>
                </a:solidFill>
                <a:latin typeface="DejaVu Sans"/>
                <a:ea typeface="DejaVu Sans"/>
                <a:cs typeface="DejaVu Sans"/>
              </a:defRPr>
            </a:pPr>
            <a:r>
              <a:rPr sz="1575" b="0">
                <a:solidFill>
                  <a:srgbClr val="68D5E8"/>
                </a:solidFill>
                <a:latin typeface="DejaVu Sans"/>
                <a:ea typeface="DejaVu Sans"/>
                <a:cs typeface="DejaVu Sans"/>
              </a:rPr>
              <a:t>Temsili senaryo</a:t>
            </a:r>
          </a:p>
        </p:txBody>
      </p:sp>
      <p:sp>
        <p:nvSpPr>
          <p:cNvPr id="4" name="Dikdörtgen 3">
            <a:extLst>
              <a:ext uri="{FF2B5EF4-FFF2-40B4-BE49-F238E27FC236}">
                <a16:creationId xmlns:a16="http://schemas.microsoft.com/office/drawing/2014/main" id="{BFBCA97F-DD8C-4084-9C45-62CA55014587}"/>
              </a:ext>
            </a:extLst>
          </p:cNvPr>
          <p:cNvSpPr>
            <a:spLocks noGrp="1"/>
          </p:cNvSpPr>
          <p:nvPr/>
        </p:nvSpPr>
        <p:spPr>
          <a:xfrm>
            <a:off x="685800" y="2181225"/>
            <a:ext cx="5857875" cy="1905000"/>
          </a:xfrm>
          <a:prstGeom prst="rect">
            <a:avLst/>
          </a:prstGeom>
          <a:noFill/>
          <a:ln w="0">
            <a:noFill/>
          </a:ln>
        </p:spPr>
        <p:txBody>
          <a:bodyPr lIns="0" tIns="0" rIns="0" bIns="0" anchor="t">
            <a:noAutofit/>
          </a:bodyPr>
          <a:lstStyle/>
          <a:p>
            <a:pPr>
              <a:buNone/>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“Maçları iyi biliyorum.</a:t>
            </a:r>
          </a:p>
          <a:p>
            <a:pPr>
              <a:buNone/>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Bu kez kesin kazanırım.”</a:t>
            </a:r>
          </a:p>
        </p:txBody>
      </p:sp>
      <p:sp>
        <p:nvSpPr>
          <p:cNvPr id="5" name="Dikdörtgen 4">
            <a:extLst>
              <a:ext uri="{FF2B5EF4-FFF2-40B4-BE49-F238E27FC236}">
                <a16:creationId xmlns:a16="http://schemas.microsoft.com/office/drawing/2014/main" id="{C71133E6-CB5E-49E5-8699-242654EA5252}"/>
              </a:ext>
            </a:extLst>
          </p:cNvPr>
          <p:cNvSpPr>
            <a:spLocks noGrp="1"/>
          </p:cNvSpPr>
          <p:nvPr/>
        </p:nvSpPr>
        <p:spPr>
          <a:xfrm>
            <a:off x="7239000" y="1943100"/>
            <a:ext cx="4191000" cy="428625"/>
          </a:xfrm>
          <a:prstGeom prst="rect">
            <a:avLst/>
          </a:prstGeom>
          <a:noFill/>
          <a:ln w="0">
            <a:noFill/>
          </a:ln>
        </p:spPr>
        <p:txBody>
          <a:bodyPr lIns="0" tIns="0" rIns="0" bIns="0" anchor="t">
            <a:noAutofit/>
          </a:bodyPr>
          <a:lstStyle/>
          <a:p>
            <a:pPr>
              <a:buNone/>
              <a:defRPr sz="2100" b="1">
                <a:solidFill>
                  <a:srgbClr val="FF9C84"/>
                </a:solidFill>
                <a:latin typeface="DejaVu Sans"/>
                <a:ea typeface="DejaVu Sans"/>
                <a:cs typeface="DejaVu Sans"/>
              </a:defRPr>
            </a:pPr>
            <a:r>
              <a:rPr sz="2100" b="1">
                <a:solidFill>
                  <a:srgbClr val="FF9C84"/>
                </a:solidFill>
                <a:latin typeface="DejaVu Sans"/>
                <a:ea typeface="DejaVu Sans"/>
                <a:cs typeface="DejaVu Sans"/>
              </a:rPr>
              <a:t>Yanıltıcı düşünceler</a:t>
            </a:r>
          </a:p>
        </p:txBody>
      </p:sp>
      <p:sp>
        <p:nvSpPr>
          <p:cNvPr id="6" name="Dikdörtgen 5">
            <a:extLst>
              <a:ext uri="{FF2B5EF4-FFF2-40B4-BE49-F238E27FC236}">
                <a16:creationId xmlns:a16="http://schemas.microsoft.com/office/drawing/2014/main" id="{3A3E1469-65E1-4F23-8C30-2BD258421B97}"/>
              </a:ext>
            </a:extLst>
          </p:cNvPr>
          <p:cNvSpPr>
            <a:spLocks noGrp="1"/>
          </p:cNvSpPr>
          <p:nvPr/>
        </p:nvSpPr>
        <p:spPr>
          <a:xfrm>
            <a:off x="7239000" y="2533650"/>
            <a:ext cx="4143375" cy="714375"/>
          </a:xfrm>
          <a:prstGeom prst="rect">
            <a:avLst/>
          </a:prstGeom>
          <a:noFill/>
          <a:ln w="0">
            <a:noFill/>
          </a:ln>
        </p:spPr>
        <p:txBody>
          <a:bodyPr lIns="0" tIns="0" rIns="0" bIns="0" anchor="t">
            <a:noAutofit/>
          </a:bodyPr>
          <a:lstStyle/>
          <a:p>
            <a:pPr>
              <a:buNone/>
              <a:defRPr sz="1950" b="0">
                <a:solidFill>
                  <a:srgbClr val="FFFFFF"/>
                </a:solidFill>
                <a:latin typeface="DejaVu Sans"/>
                <a:ea typeface="DejaVu Sans"/>
                <a:cs typeface="DejaVu Sans"/>
              </a:defRPr>
            </a:pPr>
            <a:r>
              <a:rPr sz="1950" b="0">
                <a:solidFill>
                  <a:srgbClr val="FFFFFF"/>
                </a:solidFill>
                <a:latin typeface="DejaVu Sans"/>
                <a:ea typeface="DejaVu Sans"/>
                <a:cs typeface="DejaVu Sans"/>
              </a:rPr>
              <a:t>Bilgiyi garanti sanmak</a:t>
            </a:r>
          </a:p>
        </p:txBody>
      </p:sp>
      <p:sp>
        <p:nvSpPr>
          <p:cNvPr id="7" name="Dikdörtgen 6">
            <a:extLst>
              <a:ext uri="{FF2B5EF4-FFF2-40B4-BE49-F238E27FC236}">
                <a16:creationId xmlns:a16="http://schemas.microsoft.com/office/drawing/2014/main" id="{ADE26AB5-8720-4B50-9497-5BAB74A8D2F3}"/>
              </a:ext>
            </a:extLst>
          </p:cNvPr>
          <p:cNvSpPr>
            <a:spLocks noGrp="1"/>
          </p:cNvSpPr>
          <p:nvPr/>
        </p:nvSpPr>
        <p:spPr>
          <a:xfrm>
            <a:off x="7239000" y="3314700"/>
            <a:ext cx="4143375" cy="714375"/>
          </a:xfrm>
          <a:prstGeom prst="rect">
            <a:avLst/>
          </a:prstGeom>
          <a:noFill/>
          <a:ln w="0">
            <a:noFill/>
          </a:ln>
        </p:spPr>
        <p:txBody>
          <a:bodyPr lIns="0" tIns="0" rIns="0" bIns="0" anchor="t">
            <a:noAutofit/>
          </a:bodyPr>
          <a:lstStyle/>
          <a:p>
            <a:pPr>
              <a:buNone/>
              <a:defRPr sz="1950" b="0">
                <a:solidFill>
                  <a:srgbClr val="FFFFFF"/>
                </a:solidFill>
                <a:latin typeface="DejaVu Sans"/>
                <a:ea typeface="DejaVu Sans"/>
                <a:cs typeface="DejaVu Sans"/>
              </a:defRPr>
            </a:pPr>
            <a:r>
              <a:rPr sz="1950" b="0">
                <a:solidFill>
                  <a:srgbClr val="FFFFFF"/>
                </a:solidFill>
                <a:latin typeface="DejaVu Sans"/>
                <a:ea typeface="DejaVu Sans"/>
                <a:cs typeface="DejaVu Sans"/>
              </a:rPr>
              <a:t>Sadece kazançları hatırlamak</a:t>
            </a:r>
          </a:p>
        </p:txBody>
      </p:sp>
      <p:sp>
        <p:nvSpPr>
          <p:cNvPr id="8" name="Dikdörtgen 7">
            <a:extLst>
              <a:ext uri="{FF2B5EF4-FFF2-40B4-BE49-F238E27FC236}">
                <a16:creationId xmlns:a16="http://schemas.microsoft.com/office/drawing/2014/main" id="{6BC71859-D99B-473E-98D0-FF12B2438EE5}"/>
              </a:ext>
            </a:extLst>
          </p:cNvPr>
          <p:cNvSpPr>
            <a:spLocks noGrp="1"/>
          </p:cNvSpPr>
          <p:nvPr/>
        </p:nvSpPr>
        <p:spPr>
          <a:xfrm>
            <a:off x="7239000" y="4095750"/>
            <a:ext cx="4143375" cy="714375"/>
          </a:xfrm>
          <a:prstGeom prst="rect">
            <a:avLst/>
          </a:prstGeom>
          <a:noFill/>
          <a:ln w="0">
            <a:noFill/>
          </a:ln>
        </p:spPr>
        <p:txBody>
          <a:bodyPr lIns="0" tIns="0" rIns="0" bIns="0" anchor="t">
            <a:noAutofit/>
          </a:bodyPr>
          <a:lstStyle/>
          <a:p>
            <a:pPr>
              <a:buNone/>
              <a:defRPr sz="1950" b="0">
                <a:solidFill>
                  <a:srgbClr val="FFFFFF"/>
                </a:solidFill>
                <a:latin typeface="DejaVu Sans"/>
                <a:ea typeface="DejaVu Sans"/>
                <a:cs typeface="DejaVu Sans"/>
              </a:defRPr>
            </a:pPr>
            <a:r>
              <a:rPr sz="1950" b="0">
                <a:solidFill>
                  <a:srgbClr val="FFFFFF"/>
                </a:solidFill>
                <a:latin typeface="DejaVu Sans"/>
                <a:ea typeface="DejaVu Sans"/>
                <a:cs typeface="DejaVu Sans"/>
              </a:rPr>
              <a:t>Kaybı geçici görmek</a:t>
            </a:r>
          </a:p>
        </p:txBody>
      </p:sp>
      <p:sp>
        <p:nvSpPr>
          <p:cNvPr id="9" name="Dikdörtgen 8">
            <a:extLst>
              <a:ext uri="{FF2B5EF4-FFF2-40B4-BE49-F238E27FC236}">
                <a16:creationId xmlns:a16="http://schemas.microsoft.com/office/drawing/2014/main" id="{6F8A7CCA-46A1-4C1E-9310-BFA9A2EEA57C}"/>
              </a:ext>
            </a:extLst>
          </p:cNvPr>
          <p:cNvSpPr>
            <a:spLocks noGrp="1"/>
          </p:cNvSpPr>
          <p:nvPr/>
        </p:nvSpPr>
        <p:spPr>
          <a:xfrm>
            <a:off x="685800" y="5229225"/>
            <a:ext cx="10668000" cy="819150"/>
          </a:xfrm>
          <a:prstGeom prst="rect">
            <a:avLst/>
          </a:prstGeom>
          <a:noFill/>
          <a:ln w="0">
            <a:noFill/>
          </a:ln>
        </p:spPr>
        <p:txBody>
          <a:bodyPr lIns="0" tIns="0" rIns="0" bIns="0" anchor="t">
            <a:noAutofit/>
          </a:bodyPr>
          <a:lstStyle/>
          <a:p>
            <a:pPr>
              <a:buNone/>
              <a:defRPr sz="2175" b="1">
                <a:solidFill>
                  <a:srgbClr val="68D5E8"/>
                </a:solidFill>
                <a:latin typeface="DejaVu Sans"/>
                <a:ea typeface="DejaVu Sans"/>
                <a:cs typeface="DejaVu Sans"/>
              </a:defRPr>
            </a:pPr>
            <a:r>
              <a:rPr sz="2175" b="1">
                <a:solidFill>
                  <a:srgbClr val="68D5E8"/>
                </a:solidFill>
                <a:latin typeface="DejaVu Sans"/>
                <a:ea typeface="DejaVu Sans"/>
                <a:cs typeface="DejaVu Sans"/>
              </a:rPr>
              <a:t>Spor bilgisi, bir bahsin sonucunu veya kazancı garanti etmez.</a:t>
            </a:r>
          </a:p>
        </p:txBody>
      </p:sp>
    </p:spTree>
    <p:extLst>
      <p:ext uri="{BB962C8B-B14F-4D97-AF65-F5344CB8AC3E}">
        <p14:creationId xmlns:p14="http://schemas.microsoft.com/office/powerpoint/2010/main" val="533426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B2037"/>
        </a:solidFill>
        <a:effectLst/>
      </p:bgPr>
    </p:bg>
    <p:spTree>
      <p:nvGrpSpPr>
        <p:cNvPr id="1" name=""/>
        <p:cNvGrpSpPr/>
        <p:nvPr/>
      </p:nvGrpSpPr>
      <p:grpSpPr>
        <a:xfrm>
          <a:off x="0" y="0"/>
          <a:ext cx="0" cy="0"/>
          <a:chOff x="0" y="0"/>
          <a:chExt cx="0" cy="0"/>
        </a:xfrm>
      </p:grpSpPr>
      <p:sp>
        <p:nvSpPr>
          <p:cNvPr id="10" name="Dikdörtgen 9">
            <a:extLst>
              <a:ext uri="{FF2B5EF4-FFF2-40B4-BE49-F238E27FC236}">
                <a16:creationId xmlns:a16="http://schemas.microsoft.com/office/drawing/2014/main" id="{844935D9-DEB9-468E-8E15-B4D3F646A8C3}"/>
              </a:ext>
            </a:extLst>
          </p:cNvPr>
          <p:cNvSpPr>
            <a:spLocks noGrp="1"/>
          </p:cNvSpPr>
          <p:nvPr/>
        </p:nvSpPr>
        <p:spPr>
          <a:xfrm>
            <a:off x="685800" y="495300"/>
            <a:ext cx="10572750" cy="1047750"/>
          </a:xfrm>
          <a:prstGeom prst="rect">
            <a:avLst/>
          </a:prstGeom>
          <a:noFill/>
          <a:ln w="0">
            <a:noFill/>
          </a:ln>
        </p:spPr>
        <p:txBody>
          <a:bodyPr lIns="0" tIns="0" rIns="0" bIns="0" anchor="t">
            <a:noAutofit/>
          </a:bodyPr>
          <a:lstStyle/>
          <a:p>
            <a:pPr>
              <a:buNone/>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Kaybı geri kazanma döngüsü</a:t>
            </a:r>
          </a:p>
        </p:txBody>
      </p:sp>
      <p:sp>
        <p:nvSpPr>
          <p:cNvPr id="2" name="Dikdörtgen 1">
            <a:extLst>
              <a:ext uri="{FF2B5EF4-FFF2-40B4-BE49-F238E27FC236}">
                <a16:creationId xmlns:a16="http://schemas.microsoft.com/office/drawing/2014/main" id="{A9DC3062-252B-4236-82EC-28DD9B7CE004}"/>
              </a:ext>
            </a:extLst>
          </p:cNvPr>
          <p:cNvSpPr>
            <a:spLocks noGrp="1"/>
          </p:cNvSpPr>
          <p:nvPr/>
        </p:nvSpPr>
        <p:spPr>
          <a:xfrm>
            <a:off x="11049000" y="6305550"/>
            <a:ext cx="523875" cy="257175"/>
          </a:xfrm>
          <a:prstGeom prst="rect">
            <a:avLst/>
          </a:prstGeom>
          <a:noFill/>
          <a:ln w="0">
            <a:noFill/>
          </a:ln>
        </p:spPr>
        <p:txBody>
          <a:bodyPr lIns="0" tIns="0" rIns="0" bIns="0" anchor="t">
            <a:noAutofit/>
          </a:bodyPr>
          <a:lstStyle/>
          <a:p>
            <a:pPr>
              <a:buNone/>
              <a:defRPr sz="1350" b="0">
                <a:solidFill>
                  <a:srgbClr val="68D5E8"/>
                </a:solidFill>
                <a:latin typeface="DejaVu Sans"/>
                <a:ea typeface="DejaVu Sans"/>
                <a:cs typeface="DejaVu Sans"/>
              </a:defRPr>
            </a:pPr>
            <a:r>
              <a:rPr sz="1350" b="0">
                <a:solidFill>
                  <a:srgbClr val="68D5E8"/>
                </a:solidFill>
                <a:latin typeface="DejaVu Sans"/>
                <a:ea typeface="DejaVu Sans"/>
                <a:cs typeface="DejaVu Sans"/>
              </a:rPr>
              <a:t>06</a:t>
            </a:r>
          </a:p>
        </p:txBody>
      </p:sp>
      <p:sp>
        <p:nvSpPr>
          <p:cNvPr id="3" name="Dikdörtgen 2">
            <a:extLst>
              <a:ext uri="{FF2B5EF4-FFF2-40B4-BE49-F238E27FC236}">
                <a16:creationId xmlns:a16="http://schemas.microsoft.com/office/drawing/2014/main" id="{49191093-3FEB-4C81-9D1E-672BC307ED55}"/>
              </a:ext>
            </a:extLst>
          </p:cNvPr>
          <p:cNvSpPr>
            <a:spLocks noGrp="1"/>
          </p:cNvSpPr>
          <p:nvPr/>
        </p:nvSpPr>
        <p:spPr>
          <a:xfrm>
            <a:off x="685800" y="1695450"/>
            <a:ext cx="4762500" cy="304800"/>
          </a:xfrm>
          <a:prstGeom prst="rect">
            <a:avLst/>
          </a:prstGeom>
          <a:noFill/>
          <a:ln w="0">
            <a:noFill/>
          </a:ln>
        </p:spPr>
        <p:txBody>
          <a:bodyPr lIns="0" tIns="0" rIns="0" bIns="0" anchor="t">
            <a:noAutofit/>
          </a:bodyPr>
          <a:lstStyle/>
          <a:p>
            <a:pPr>
              <a:buNone/>
              <a:defRPr sz="1575" b="0">
                <a:solidFill>
                  <a:srgbClr val="68D5E8"/>
                </a:solidFill>
                <a:latin typeface="DejaVu Sans"/>
                <a:ea typeface="DejaVu Sans"/>
                <a:cs typeface="DejaVu Sans"/>
              </a:defRPr>
            </a:pPr>
            <a:r>
              <a:rPr sz="1575" b="0">
                <a:solidFill>
                  <a:srgbClr val="68D5E8"/>
                </a:solidFill>
                <a:latin typeface="DejaVu Sans"/>
                <a:ea typeface="DejaVu Sans"/>
                <a:cs typeface="DejaVu Sans"/>
              </a:rPr>
              <a:t>Temsili senaryo</a:t>
            </a:r>
          </a:p>
        </p:txBody>
      </p:sp>
      <p:sp>
        <p:nvSpPr>
          <p:cNvPr id="4" name="Dikdörtgen 3">
            <a:extLst>
              <a:ext uri="{FF2B5EF4-FFF2-40B4-BE49-F238E27FC236}">
                <a16:creationId xmlns:a16="http://schemas.microsoft.com/office/drawing/2014/main" id="{0AB61073-F757-437D-90BD-5A35031B6453}"/>
              </a:ext>
            </a:extLst>
          </p:cNvPr>
          <p:cNvSpPr>
            <a:spLocks noGrp="1"/>
          </p:cNvSpPr>
          <p:nvPr/>
        </p:nvSpPr>
        <p:spPr>
          <a:xfrm>
            <a:off x="685800" y="2181225"/>
            <a:ext cx="5857875" cy="1905000"/>
          </a:xfrm>
          <a:prstGeom prst="rect">
            <a:avLst/>
          </a:prstGeom>
          <a:noFill/>
          <a:ln w="0">
            <a:noFill/>
          </a:ln>
        </p:spPr>
        <p:txBody>
          <a:bodyPr lIns="0" tIns="0" rIns="0" bIns="0" anchor="t">
            <a:noAutofit/>
          </a:bodyPr>
          <a:lstStyle/>
          <a:p>
            <a:pPr>
              <a:buNone/>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“Bir kez daha oynarsam</a:t>
            </a:r>
          </a:p>
          <a:p>
            <a:pPr>
              <a:buNone/>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kaybettiğimi çıkarırım.”</a:t>
            </a:r>
          </a:p>
        </p:txBody>
      </p:sp>
      <p:sp>
        <p:nvSpPr>
          <p:cNvPr id="5" name="Dikdörtgen 4">
            <a:extLst>
              <a:ext uri="{FF2B5EF4-FFF2-40B4-BE49-F238E27FC236}">
                <a16:creationId xmlns:a16="http://schemas.microsoft.com/office/drawing/2014/main" id="{5388EC57-EBCC-4084-BF91-58EF2C1B2814}"/>
              </a:ext>
            </a:extLst>
          </p:cNvPr>
          <p:cNvSpPr>
            <a:spLocks noGrp="1"/>
          </p:cNvSpPr>
          <p:nvPr/>
        </p:nvSpPr>
        <p:spPr>
          <a:xfrm>
            <a:off x="7239000" y="1943100"/>
            <a:ext cx="4191000" cy="428625"/>
          </a:xfrm>
          <a:prstGeom prst="rect">
            <a:avLst/>
          </a:prstGeom>
          <a:noFill/>
          <a:ln w="0">
            <a:noFill/>
          </a:ln>
        </p:spPr>
        <p:txBody>
          <a:bodyPr lIns="0" tIns="0" rIns="0" bIns="0" anchor="t">
            <a:noAutofit/>
          </a:bodyPr>
          <a:lstStyle/>
          <a:p>
            <a:pPr>
              <a:buNone/>
              <a:defRPr sz="2100" b="1">
                <a:solidFill>
                  <a:srgbClr val="FF9C84"/>
                </a:solidFill>
                <a:latin typeface="DejaVu Sans"/>
                <a:ea typeface="DejaVu Sans"/>
                <a:cs typeface="DejaVu Sans"/>
              </a:defRPr>
            </a:pPr>
            <a:r>
              <a:rPr sz="2100" b="1">
                <a:solidFill>
                  <a:srgbClr val="FF9C84"/>
                </a:solidFill>
                <a:latin typeface="DejaVu Sans"/>
                <a:ea typeface="DejaVu Sans"/>
                <a:cs typeface="DejaVu Sans"/>
              </a:rPr>
              <a:t>Döngünün işaretleri</a:t>
            </a:r>
          </a:p>
        </p:txBody>
      </p:sp>
      <p:sp>
        <p:nvSpPr>
          <p:cNvPr id="6" name="Dikdörtgen 5">
            <a:extLst>
              <a:ext uri="{FF2B5EF4-FFF2-40B4-BE49-F238E27FC236}">
                <a16:creationId xmlns:a16="http://schemas.microsoft.com/office/drawing/2014/main" id="{92B03D8C-21EA-4545-B4BC-0EAED69E9427}"/>
              </a:ext>
            </a:extLst>
          </p:cNvPr>
          <p:cNvSpPr>
            <a:spLocks noGrp="1"/>
          </p:cNvSpPr>
          <p:nvPr/>
        </p:nvSpPr>
        <p:spPr>
          <a:xfrm>
            <a:off x="7239000" y="2533650"/>
            <a:ext cx="4143375" cy="714375"/>
          </a:xfrm>
          <a:prstGeom prst="rect">
            <a:avLst/>
          </a:prstGeom>
          <a:noFill/>
          <a:ln w="0">
            <a:noFill/>
          </a:ln>
        </p:spPr>
        <p:txBody>
          <a:bodyPr lIns="0" tIns="0" rIns="0" bIns="0" anchor="t">
            <a:noAutofit/>
          </a:bodyPr>
          <a:lstStyle/>
          <a:p>
            <a:pPr>
              <a:buNone/>
              <a:defRPr sz="1950" b="0">
                <a:solidFill>
                  <a:srgbClr val="FFFFFF"/>
                </a:solidFill>
                <a:latin typeface="DejaVu Sans"/>
                <a:ea typeface="DejaVu Sans"/>
                <a:cs typeface="DejaVu Sans"/>
              </a:defRPr>
            </a:pPr>
            <a:r>
              <a:rPr sz="1950" b="0">
                <a:solidFill>
                  <a:srgbClr val="FFFFFF"/>
                </a:solidFill>
                <a:latin typeface="DejaVu Sans"/>
                <a:ea typeface="DejaVu Sans"/>
                <a:cs typeface="DejaVu Sans"/>
              </a:rPr>
              <a:t>Kaybın ardından yeniden oynama</a:t>
            </a:r>
          </a:p>
        </p:txBody>
      </p:sp>
      <p:sp>
        <p:nvSpPr>
          <p:cNvPr id="7" name="Dikdörtgen 6">
            <a:extLst>
              <a:ext uri="{FF2B5EF4-FFF2-40B4-BE49-F238E27FC236}">
                <a16:creationId xmlns:a16="http://schemas.microsoft.com/office/drawing/2014/main" id="{3BE4E261-EFB3-423C-9193-4F3471873CF6}"/>
              </a:ext>
            </a:extLst>
          </p:cNvPr>
          <p:cNvSpPr>
            <a:spLocks noGrp="1"/>
          </p:cNvSpPr>
          <p:nvPr/>
        </p:nvSpPr>
        <p:spPr>
          <a:xfrm>
            <a:off x="7239000" y="3314700"/>
            <a:ext cx="4143375" cy="714375"/>
          </a:xfrm>
          <a:prstGeom prst="rect">
            <a:avLst/>
          </a:prstGeom>
          <a:noFill/>
          <a:ln w="0">
            <a:noFill/>
          </a:ln>
        </p:spPr>
        <p:txBody>
          <a:bodyPr lIns="0" tIns="0" rIns="0" bIns="0" anchor="t">
            <a:noAutofit/>
          </a:bodyPr>
          <a:lstStyle/>
          <a:p>
            <a:pPr>
              <a:buNone/>
              <a:defRPr sz="1950" b="0">
                <a:solidFill>
                  <a:srgbClr val="FFFFFF"/>
                </a:solidFill>
                <a:latin typeface="DejaVu Sans"/>
                <a:ea typeface="DejaVu Sans"/>
                <a:cs typeface="DejaVu Sans"/>
              </a:defRPr>
            </a:pPr>
            <a:r>
              <a:rPr sz="1950" b="0">
                <a:solidFill>
                  <a:srgbClr val="FFFFFF"/>
                </a:solidFill>
                <a:latin typeface="DejaVu Sans"/>
                <a:ea typeface="DejaVu Sans"/>
                <a:cs typeface="DejaVu Sans"/>
              </a:rPr>
              <a:t>Daha yüksek tutar yatırma</a:t>
            </a:r>
          </a:p>
        </p:txBody>
      </p:sp>
      <p:sp>
        <p:nvSpPr>
          <p:cNvPr id="8" name="Dikdörtgen 7">
            <a:extLst>
              <a:ext uri="{FF2B5EF4-FFF2-40B4-BE49-F238E27FC236}">
                <a16:creationId xmlns:a16="http://schemas.microsoft.com/office/drawing/2014/main" id="{E50CAE59-E0F3-4319-A52F-BB9465FE5B33}"/>
              </a:ext>
            </a:extLst>
          </p:cNvPr>
          <p:cNvSpPr>
            <a:spLocks noGrp="1"/>
          </p:cNvSpPr>
          <p:nvPr/>
        </p:nvSpPr>
        <p:spPr>
          <a:xfrm>
            <a:off x="7239000" y="4095750"/>
            <a:ext cx="4143375" cy="714375"/>
          </a:xfrm>
          <a:prstGeom prst="rect">
            <a:avLst/>
          </a:prstGeom>
          <a:noFill/>
          <a:ln w="0">
            <a:noFill/>
          </a:ln>
        </p:spPr>
        <p:txBody>
          <a:bodyPr lIns="0" tIns="0" rIns="0" bIns="0" anchor="t">
            <a:noAutofit/>
          </a:bodyPr>
          <a:lstStyle/>
          <a:p>
            <a:pPr>
              <a:buNone/>
              <a:defRPr sz="1950" b="0">
                <a:solidFill>
                  <a:srgbClr val="FFFFFF"/>
                </a:solidFill>
                <a:latin typeface="DejaVu Sans"/>
                <a:ea typeface="DejaVu Sans"/>
                <a:cs typeface="DejaVu Sans"/>
              </a:defRPr>
            </a:pPr>
            <a:r>
              <a:rPr sz="1950" b="0">
                <a:solidFill>
                  <a:srgbClr val="FFFFFF"/>
                </a:solidFill>
                <a:latin typeface="DejaVu Sans"/>
                <a:ea typeface="DejaVu Sans"/>
                <a:cs typeface="DejaVu Sans"/>
              </a:rPr>
              <a:t>Borç alarak devam etme</a:t>
            </a:r>
          </a:p>
        </p:txBody>
      </p:sp>
      <p:sp>
        <p:nvSpPr>
          <p:cNvPr id="9" name="Dikdörtgen 8">
            <a:extLst>
              <a:ext uri="{FF2B5EF4-FFF2-40B4-BE49-F238E27FC236}">
                <a16:creationId xmlns:a16="http://schemas.microsoft.com/office/drawing/2014/main" id="{EF557BCC-F883-49D2-AF85-DF8F823E5A5A}"/>
              </a:ext>
            </a:extLst>
          </p:cNvPr>
          <p:cNvSpPr>
            <a:spLocks noGrp="1"/>
          </p:cNvSpPr>
          <p:nvPr/>
        </p:nvSpPr>
        <p:spPr>
          <a:xfrm>
            <a:off x="685800" y="5229225"/>
            <a:ext cx="10668000" cy="819150"/>
          </a:xfrm>
          <a:prstGeom prst="rect">
            <a:avLst/>
          </a:prstGeom>
          <a:noFill/>
          <a:ln w="0">
            <a:noFill/>
          </a:ln>
        </p:spPr>
        <p:txBody>
          <a:bodyPr lIns="0" tIns="0" rIns="0" bIns="0" anchor="t">
            <a:noAutofit/>
          </a:bodyPr>
          <a:lstStyle/>
          <a:p>
            <a:pPr>
              <a:buNone/>
              <a:defRPr sz="2175" b="1">
                <a:solidFill>
                  <a:srgbClr val="68D5E8"/>
                </a:solidFill>
                <a:latin typeface="DejaVu Sans"/>
                <a:ea typeface="DejaVu Sans"/>
                <a:cs typeface="DejaVu Sans"/>
              </a:defRPr>
            </a:pPr>
            <a:r>
              <a:rPr sz="2175" b="1">
                <a:solidFill>
                  <a:srgbClr val="68D5E8"/>
                </a:solidFill>
                <a:latin typeface="DejaVu Sans"/>
                <a:ea typeface="DejaVu Sans"/>
                <a:cs typeface="DejaVu Sans"/>
              </a:rPr>
              <a:t>Kaybı telafi etmek için yeniden oynamak, zararı büyütebilir.</a:t>
            </a:r>
          </a:p>
        </p:txBody>
      </p:sp>
    </p:spTree>
    <p:extLst>
      <p:ext uri="{BB962C8B-B14F-4D97-AF65-F5344CB8AC3E}">
        <p14:creationId xmlns:p14="http://schemas.microsoft.com/office/powerpoint/2010/main" val="1913948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6F5"/>
        </a:solidFill>
        <a:effectLst/>
      </p:bgPr>
    </p:bg>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FEA51D41-F294-482B-8EC1-6E1F337DAB42}"/>
              </a:ext>
            </a:extLst>
          </p:cNvPr>
          <p:cNvSpPr>
            <a:spLocks noGrp="1"/>
          </p:cNvSpPr>
          <p:nvPr/>
        </p:nvSpPr>
        <p:spPr>
          <a:xfrm>
            <a:off x="685800" y="495300"/>
            <a:ext cx="10572750" cy="1047750"/>
          </a:xfrm>
          <a:prstGeom prst="rect">
            <a:avLst/>
          </a:prstGeom>
          <a:noFill/>
          <a:ln w="0">
            <a:noFill/>
          </a:ln>
        </p:spPr>
        <p:txBody>
          <a:bodyPr lIns="0" tIns="0" rIns="0" bIns="0" anchor="t">
            <a:noAutofit/>
          </a:bodyPr>
          <a:lstStyle/>
          <a:p>
            <a:pPr>
              <a:buNone/>
              <a:defRPr sz="3300" b="1">
                <a:solidFill>
                  <a:srgbClr val="132B40"/>
                </a:solidFill>
                <a:latin typeface="DejaVu Sans"/>
                <a:ea typeface="DejaVu Sans"/>
                <a:cs typeface="DejaVu Sans"/>
              </a:defRPr>
            </a:pPr>
            <a:r>
              <a:rPr sz="3300" b="1">
                <a:solidFill>
                  <a:srgbClr val="132B40"/>
                </a:solidFill>
                <a:latin typeface="DejaVu Sans"/>
                <a:ea typeface="DejaVu Sans"/>
                <a:cs typeface="DejaVu Sans"/>
              </a:rPr>
              <a:t>Kontrol kaybının erken işaretleri</a:t>
            </a:r>
          </a:p>
        </p:txBody>
      </p:sp>
      <p:sp>
        <p:nvSpPr>
          <p:cNvPr id="2" name="Dikdörtgen 1">
            <a:extLst>
              <a:ext uri="{FF2B5EF4-FFF2-40B4-BE49-F238E27FC236}">
                <a16:creationId xmlns:a16="http://schemas.microsoft.com/office/drawing/2014/main" id="{E0D5EF7E-E158-4151-9B63-0B8BD96A49D9}"/>
              </a:ext>
            </a:extLst>
          </p:cNvPr>
          <p:cNvSpPr>
            <a:spLocks noGrp="1"/>
          </p:cNvSpPr>
          <p:nvPr/>
        </p:nvSpPr>
        <p:spPr>
          <a:xfrm>
            <a:off x="11049000" y="6305550"/>
            <a:ext cx="523875" cy="257175"/>
          </a:xfrm>
          <a:prstGeom prst="rect">
            <a:avLst/>
          </a:prstGeom>
          <a:noFill/>
          <a:ln w="0">
            <a:noFill/>
          </a:ln>
        </p:spPr>
        <p:txBody>
          <a:bodyPr lIns="0" tIns="0" rIns="0" bIns="0" anchor="t">
            <a:noAutofit/>
          </a:bodyPr>
          <a:lstStyle/>
          <a:p>
            <a:pPr>
              <a:buNone/>
              <a:defRPr sz="1350" b="0">
                <a:solidFill>
                  <a:srgbClr val="526675"/>
                </a:solidFill>
                <a:latin typeface="DejaVu Sans"/>
                <a:ea typeface="DejaVu Sans"/>
                <a:cs typeface="DejaVu Sans"/>
              </a:defRPr>
            </a:pPr>
            <a:r>
              <a:rPr sz="1350" b="0">
                <a:solidFill>
                  <a:srgbClr val="526675"/>
                </a:solidFill>
                <a:latin typeface="DejaVu Sans"/>
                <a:ea typeface="DejaVu Sans"/>
                <a:cs typeface="DejaVu Sans"/>
              </a:rPr>
              <a:t>07</a:t>
            </a:r>
          </a:p>
        </p:txBody>
      </p:sp>
      <p:sp>
        <p:nvSpPr>
          <p:cNvPr id="3" name="Dikdörtgen 2">
            <a:extLst>
              <a:ext uri="{FF2B5EF4-FFF2-40B4-BE49-F238E27FC236}">
                <a16:creationId xmlns:a16="http://schemas.microsoft.com/office/drawing/2014/main" id="{1F17DE50-D67D-4059-89EF-6CDAA69FF6AA}"/>
              </a:ext>
            </a:extLst>
          </p:cNvPr>
          <p:cNvSpPr>
            <a:spLocks noGrp="1"/>
          </p:cNvSpPr>
          <p:nvPr/>
        </p:nvSpPr>
        <p:spPr>
          <a:xfrm>
            <a:off x="685800" y="1809750"/>
            <a:ext cx="10668000" cy="762000"/>
          </a:xfrm>
          <a:prstGeom prst="rect">
            <a:avLst/>
          </a:prstGeom>
          <a:noFill/>
          <a:ln w="0">
            <a:noFill/>
          </a:ln>
        </p:spPr>
        <p:txBody>
          <a:bodyPr lIns="0" tIns="0" rIns="0" bIns="0" anchor="t">
            <a:noAutofit/>
          </a:bodyPr>
          <a:lstStyle/>
          <a:p>
            <a:pPr>
              <a:buNone/>
              <a:defRPr sz="2775" b="1">
                <a:solidFill>
                  <a:srgbClr val="007F83"/>
                </a:solidFill>
                <a:latin typeface="DejaVu Sans"/>
                <a:ea typeface="DejaVu Sans"/>
                <a:cs typeface="DejaVu Sans"/>
              </a:defRPr>
            </a:pPr>
            <a:r>
              <a:rPr sz="2775" b="1">
                <a:solidFill>
                  <a:srgbClr val="007F83"/>
                </a:solidFill>
                <a:latin typeface="DejaVu Sans"/>
                <a:ea typeface="DejaVu Sans"/>
                <a:cs typeface="DejaVu Sans"/>
              </a:rPr>
              <a:t>“İstediğim zaman bırakabiliyor muyum?”</a:t>
            </a:r>
          </a:p>
        </p:txBody>
      </p:sp>
      <p:sp>
        <p:nvSpPr>
          <p:cNvPr id="4" name="Dikdörtgen 3">
            <a:extLst>
              <a:ext uri="{FF2B5EF4-FFF2-40B4-BE49-F238E27FC236}">
                <a16:creationId xmlns:a16="http://schemas.microsoft.com/office/drawing/2014/main" id="{096405F9-757E-4E42-8D40-0FD78FC6101F}"/>
              </a:ext>
            </a:extLst>
          </p:cNvPr>
          <p:cNvSpPr>
            <a:spLocks noGrp="1"/>
          </p:cNvSpPr>
          <p:nvPr/>
        </p:nvSpPr>
        <p:spPr>
          <a:xfrm>
            <a:off x="685800" y="2905125"/>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01</a:t>
            </a:r>
          </a:p>
        </p:txBody>
      </p:sp>
      <p:sp>
        <p:nvSpPr>
          <p:cNvPr id="5" name="Dikdörtgen 4">
            <a:extLst>
              <a:ext uri="{FF2B5EF4-FFF2-40B4-BE49-F238E27FC236}">
                <a16:creationId xmlns:a16="http://schemas.microsoft.com/office/drawing/2014/main" id="{26A92F73-2C01-40E9-A48B-416E04AC0E22}"/>
              </a:ext>
            </a:extLst>
          </p:cNvPr>
          <p:cNvSpPr>
            <a:spLocks noGrp="1"/>
          </p:cNvSpPr>
          <p:nvPr/>
        </p:nvSpPr>
        <p:spPr>
          <a:xfrm>
            <a:off x="1562100" y="2905125"/>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Planlanandan fazla zaman veya para harcamak</a:t>
            </a:r>
          </a:p>
        </p:txBody>
      </p:sp>
      <p:sp>
        <p:nvSpPr>
          <p:cNvPr id="6" name="Dikdörtgen 5">
            <a:extLst>
              <a:ext uri="{FF2B5EF4-FFF2-40B4-BE49-F238E27FC236}">
                <a16:creationId xmlns:a16="http://schemas.microsoft.com/office/drawing/2014/main" id="{C19A1A1C-3C9F-4AF4-96AA-E49B4263AA8C}"/>
              </a:ext>
            </a:extLst>
          </p:cNvPr>
          <p:cNvSpPr>
            <a:spLocks noGrp="1"/>
          </p:cNvSpPr>
          <p:nvPr/>
        </p:nvSpPr>
        <p:spPr>
          <a:xfrm>
            <a:off x="1562100" y="3333750"/>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Bırakma girişimlerinin tekrar tekrar sonuçsuz kalması.</a:t>
            </a:r>
          </a:p>
        </p:txBody>
      </p:sp>
      <p:sp>
        <p:nvSpPr>
          <p:cNvPr id="7" name="Dikdörtgen 6">
            <a:extLst>
              <a:ext uri="{FF2B5EF4-FFF2-40B4-BE49-F238E27FC236}">
                <a16:creationId xmlns:a16="http://schemas.microsoft.com/office/drawing/2014/main" id="{2081B37D-AAA8-412C-AD2E-73B572A176C3}"/>
              </a:ext>
            </a:extLst>
          </p:cNvPr>
          <p:cNvSpPr>
            <a:spLocks noGrp="1"/>
          </p:cNvSpPr>
          <p:nvPr/>
        </p:nvSpPr>
        <p:spPr>
          <a:xfrm>
            <a:off x="685800" y="3905250"/>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02</a:t>
            </a:r>
          </a:p>
        </p:txBody>
      </p:sp>
      <p:sp>
        <p:nvSpPr>
          <p:cNvPr id="8" name="Dikdörtgen 7">
            <a:extLst>
              <a:ext uri="{FF2B5EF4-FFF2-40B4-BE49-F238E27FC236}">
                <a16:creationId xmlns:a16="http://schemas.microsoft.com/office/drawing/2014/main" id="{B3019347-7411-49AF-9978-59C0AD3783D3}"/>
              </a:ext>
            </a:extLst>
          </p:cNvPr>
          <p:cNvSpPr>
            <a:spLocks noGrp="1"/>
          </p:cNvSpPr>
          <p:nvPr/>
        </p:nvSpPr>
        <p:spPr>
          <a:xfrm>
            <a:off x="1562100" y="3905250"/>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Kumarı günlük yaşamın önüne koymak</a:t>
            </a:r>
          </a:p>
        </p:txBody>
      </p:sp>
      <p:sp>
        <p:nvSpPr>
          <p:cNvPr id="9" name="Dikdörtgen 8">
            <a:extLst>
              <a:ext uri="{FF2B5EF4-FFF2-40B4-BE49-F238E27FC236}">
                <a16:creationId xmlns:a16="http://schemas.microsoft.com/office/drawing/2014/main" id="{5AE11F70-EB47-4EEA-8574-EC488D01BE54}"/>
              </a:ext>
            </a:extLst>
          </p:cNvPr>
          <p:cNvSpPr>
            <a:spLocks noGrp="1"/>
          </p:cNvSpPr>
          <p:nvPr/>
        </p:nvSpPr>
        <p:spPr>
          <a:xfrm>
            <a:off x="1562100" y="4333875"/>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Derslerin, uykunun veya yakın ilişkilerin geri plana düşmesi.</a:t>
            </a:r>
          </a:p>
        </p:txBody>
      </p:sp>
      <p:sp>
        <p:nvSpPr>
          <p:cNvPr id="10" name="Dikdörtgen 9">
            <a:extLst>
              <a:ext uri="{FF2B5EF4-FFF2-40B4-BE49-F238E27FC236}">
                <a16:creationId xmlns:a16="http://schemas.microsoft.com/office/drawing/2014/main" id="{2C7C625A-5A47-4C37-8D25-4A6CBFB0AB11}"/>
              </a:ext>
            </a:extLst>
          </p:cNvPr>
          <p:cNvSpPr>
            <a:spLocks noGrp="1"/>
          </p:cNvSpPr>
          <p:nvPr/>
        </p:nvSpPr>
        <p:spPr>
          <a:xfrm>
            <a:off x="685800" y="4905375"/>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03</a:t>
            </a:r>
          </a:p>
        </p:txBody>
      </p:sp>
      <p:sp>
        <p:nvSpPr>
          <p:cNvPr id="11" name="Dikdörtgen 10">
            <a:extLst>
              <a:ext uri="{FF2B5EF4-FFF2-40B4-BE49-F238E27FC236}">
                <a16:creationId xmlns:a16="http://schemas.microsoft.com/office/drawing/2014/main" id="{9E9A5ACA-66DC-45AA-99A9-9AFC25CB69F4}"/>
              </a:ext>
            </a:extLst>
          </p:cNvPr>
          <p:cNvSpPr>
            <a:spLocks noGrp="1"/>
          </p:cNvSpPr>
          <p:nvPr/>
        </p:nvSpPr>
        <p:spPr>
          <a:xfrm>
            <a:off x="1562100" y="4905375"/>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Zarar görmeye rağmen sürdürmek</a:t>
            </a:r>
          </a:p>
        </p:txBody>
      </p:sp>
      <p:sp>
        <p:nvSpPr>
          <p:cNvPr id="12" name="Dikdörtgen 11">
            <a:extLst>
              <a:ext uri="{FF2B5EF4-FFF2-40B4-BE49-F238E27FC236}">
                <a16:creationId xmlns:a16="http://schemas.microsoft.com/office/drawing/2014/main" id="{BB58806D-21A3-425F-913B-A013F6AD5799}"/>
              </a:ext>
            </a:extLst>
          </p:cNvPr>
          <p:cNvSpPr>
            <a:spLocks noGrp="1"/>
          </p:cNvSpPr>
          <p:nvPr/>
        </p:nvSpPr>
        <p:spPr>
          <a:xfrm>
            <a:off x="1562100" y="5334000"/>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Borç, gizleme ve sıkıntıya rağmen yeniden oynamak.</a:t>
            </a:r>
          </a:p>
        </p:txBody>
      </p:sp>
    </p:spTree>
    <p:extLst>
      <p:ext uri="{BB962C8B-B14F-4D97-AF65-F5344CB8AC3E}">
        <p14:creationId xmlns:p14="http://schemas.microsoft.com/office/powerpoint/2010/main" val="647506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B2037"/>
        </a:solidFill>
        <a:effectLst/>
      </p:bgPr>
    </p:bg>
    <p:spTree>
      <p:nvGrpSpPr>
        <p:cNvPr id="1" name=""/>
        <p:cNvGrpSpPr/>
        <p:nvPr/>
      </p:nvGrpSpPr>
      <p:grpSpPr>
        <a:xfrm>
          <a:off x="0" y="0"/>
          <a:ext cx="0" cy="0"/>
          <a:chOff x="0" y="0"/>
          <a:chExt cx="0" cy="0"/>
        </a:xfrm>
      </p:grpSpPr>
      <p:sp>
        <p:nvSpPr>
          <p:cNvPr id="10" name="Dikdörtgen 9">
            <a:extLst>
              <a:ext uri="{FF2B5EF4-FFF2-40B4-BE49-F238E27FC236}">
                <a16:creationId xmlns:a16="http://schemas.microsoft.com/office/drawing/2014/main" id="{84DD7503-9E48-41BF-8742-830DD18383DF}"/>
              </a:ext>
            </a:extLst>
          </p:cNvPr>
          <p:cNvSpPr>
            <a:spLocks noGrp="1"/>
          </p:cNvSpPr>
          <p:nvPr/>
        </p:nvSpPr>
        <p:spPr>
          <a:xfrm>
            <a:off x="685800" y="495300"/>
            <a:ext cx="10572750" cy="1047750"/>
          </a:xfrm>
          <a:prstGeom prst="rect">
            <a:avLst/>
          </a:prstGeom>
          <a:noFill/>
          <a:ln w="0">
            <a:noFill/>
          </a:ln>
        </p:spPr>
        <p:txBody>
          <a:bodyPr lIns="0" tIns="0" rIns="0" bIns="0" anchor="t">
            <a:noAutofit/>
          </a:bodyPr>
          <a:lstStyle/>
          <a:p>
            <a:pPr>
              <a:buNone/>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Üniversite yaşamına yansıyan zararlar</a:t>
            </a:r>
          </a:p>
        </p:txBody>
      </p:sp>
      <p:sp>
        <p:nvSpPr>
          <p:cNvPr id="2" name="Dikdörtgen 1">
            <a:extLst>
              <a:ext uri="{FF2B5EF4-FFF2-40B4-BE49-F238E27FC236}">
                <a16:creationId xmlns:a16="http://schemas.microsoft.com/office/drawing/2014/main" id="{982F357F-06B6-400A-A7CB-424D0B9BA4CF}"/>
              </a:ext>
            </a:extLst>
          </p:cNvPr>
          <p:cNvSpPr>
            <a:spLocks noGrp="1"/>
          </p:cNvSpPr>
          <p:nvPr/>
        </p:nvSpPr>
        <p:spPr>
          <a:xfrm>
            <a:off x="11049000" y="6305550"/>
            <a:ext cx="523875" cy="257175"/>
          </a:xfrm>
          <a:prstGeom prst="rect">
            <a:avLst/>
          </a:prstGeom>
          <a:noFill/>
          <a:ln w="0">
            <a:noFill/>
          </a:ln>
        </p:spPr>
        <p:txBody>
          <a:bodyPr lIns="0" tIns="0" rIns="0" bIns="0" anchor="t">
            <a:noAutofit/>
          </a:bodyPr>
          <a:lstStyle/>
          <a:p>
            <a:pPr>
              <a:buNone/>
              <a:defRPr sz="1350" b="0">
                <a:solidFill>
                  <a:srgbClr val="68D5E8"/>
                </a:solidFill>
                <a:latin typeface="DejaVu Sans"/>
                <a:ea typeface="DejaVu Sans"/>
                <a:cs typeface="DejaVu Sans"/>
              </a:defRPr>
            </a:pPr>
            <a:r>
              <a:rPr sz="1350" b="0">
                <a:solidFill>
                  <a:srgbClr val="68D5E8"/>
                </a:solidFill>
                <a:latin typeface="DejaVu Sans"/>
                <a:ea typeface="DejaVu Sans"/>
                <a:cs typeface="DejaVu Sans"/>
              </a:rPr>
              <a:t>08</a:t>
            </a:r>
          </a:p>
        </p:txBody>
      </p:sp>
      <p:sp>
        <p:nvSpPr>
          <p:cNvPr id="3" name="Dikdörtgen 2">
            <a:extLst>
              <a:ext uri="{FF2B5EF4-FFF2-40B4-BE49-F238E27FC236}">
                <a16:creationId xmlns:a16="http://schemas.microsoft.com/office/drawing/2014/main" id="{C028B58D-3756-48F1-991D-BB0E5A98CC64}"/>
              </a:ext>
            </a:extLst>
          </p:cNvPr>
          <p:cNvSpPr>
            <a:spLocks noGrp="1"/>
          </p:cNvSpPr>
          <p:nvPr/>
        </p:nvSpPr>
        <p:spPr>
          <a:xfrm>
            <a:off x="685800" y="1695450"/>
            <a:ext cx="4762500" cy="304800"/>
          </a:xfrm>
          <a:prstGeom prst="rect">
            <a:avLst/>
          </a:prstGeom>
          <a:noFill/>
          <a:ln w="0">
            <a:noFill/>
          </a:ln>
        </p:spPr>
        <p:txBody>
          <a:bodyPr lIns="0" tIns="0" rIns="0" bIns="0" anchor="t">
            <a:noAutofit/>
          </a:bodyPr>
          <a:lstStyle/>
          <a:p>
            <a:pPr>
              <a:buNone/>
              <a:defRPr sz="1575" b="0">
                <a:solidFill>
                  <a:srgbClr val="68D5E8"/>
                </a:solidFill>
                <a:latin typeface="DejaVu Sans"/>
                <a:ea typeface="DejaVu Sans"/>
                <a:cs typeface="DejaVu Sans"/>
              </a:defRPr>
            </a:pPr>
            <a:r>
              <a:rPr sz="1575" b="0">
                <a:solidFill>
                  <a:srgbClr val="68D5E8"/>
                </a:solidFill>
                <a:latin typeface="DejaVu Sans"/>
                <a:ea typeface="DejaVu Sans"/>
                <a:cs typeface="DejaVu Sans"/>
              </a:rPr>
              <a:t>Temsili senaryo</a:t>
            </a:r>
          </a:p>
        </p:txBody>
      </p:sp>
      <p:sp>
        <p:nvSpPr>
          <p:cNvPr id="4" name="Dikdörtgen 3">
            <a:extLst>
              <a:ext uri="{FF2B5EF4-FFF2-40B4-BE49-F238E27FC236}">
                <a16:creationId xmlns:a16="http://schemas.microsoft.com/office/drawing/2014/main" id="{AE7492DA-BD46-4AC1-A3CF-916F6D4F9B02}"/>
              </a:ext>
            </a:extLst>
          </p:cNvPr>
          <p:cNvSpPr>
            <a:spLocks noGrp="1"/>
          </p:cNvSpPr>
          <p:nvPr/>
        </p:nvSpPr>
        <p:spPr>
          <a:xfrm>
            <a:off x="685800" y="2181225"/>
            <a:ext cx="5857875" cy="1905000"/>
          </a:xfrm>
          <a:prstGeom prst="rect">
            <a:avLst/>
          </a:prstGeom>
          <a:noFill/>
          <a:ln w="0">
            <a:noFill/>
          </a:ln>
        </p:spPr>
        <p:txBody>
          <a:bodyPr lIns="0" tIns="0" rIns="0" bIns="0" anchor="t">
            <a:noAutofit/>
          </a:bodyPr>
          <a:lstStyle/>
          <a:p>
            <a:pPr>
              <a:buNone/>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“Bu ayki bursum bitti.</a:t>
            </a:r>
          </a:p>
          <a:p>
            <a:pPr>
              <a:buNone/>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Derse de odaklanamıyorum.”</a:t>
            </a:r>
          </a:p>
        </p:txBody>
      </p:sp>
      <p:sp>
        <p:nvSpPr>
          <p:cNvPr id="5" name="Dikdörtgen 4">
            <a:extLst>
              <a:ext uri="{FF2B5EF4-FFF2-40B4-BE49-F238E27FC236}">
                <a16:creationId xmlns:a16="http://schemas.microsoft.com/office/drawing/2014/main" id="{1818637E-CAEF-468C-AF9C-93A406312D35}"/>
              </a:ext>
            </a:extLst>
          </p:cNvPr>
          <p:cNvSpPr>
            <a:spLocks noGrp="1"/>
          </p:cNvSpPr>
          <p:nvPr/>
        </p:nvSpPr>
        <p:spPr>
          <a:xfrm>
            <a:off x="7239000" y="1943100"/>
            <a:ext cx="4191000" cy="428625"/>
          </a:xfrm>
          <a:prstGeom prst="rect">
            <a:avLst/>
          </a:prstGeom>
          <a:noFill/>
          <a:ln w="0">
            <a:noFill/>
          </a:ln>
        </p:spPr>
        <p:txBody>
          <a:bodyPr lIns="0" tIns="0" rIns="0" bIns="0" anchor="t">
            <a:noAutofit/>
          </a:bodyPr>
          <a:lstStyle/>
          <a:p>
            <a:pPr>
              <a:buNone/>
              <a:defRPr sz="2100" b="1">
                <a:solidFill>
                  <a:srgbClr val="FF9C84"/>
                </a:solidFill>
                <a:latin typeface="DejaVu Sans"/>
                <a:ea typeface="DejaVu Sans"/>
                <a:cs typeface="DejaVu Sans"/>
              </a:defRPr>
            </a:pPr>
            <a:r>
              <a:rPr sz="2100" b="1">
                <a:solidFill>
                  <a:srgbClr val="FF9C84"/>
                </a:solidFill>
                <a:latin typeface="DejaVu Sans"/>
                <a:ea typeface="DejaVu Sans"/>
                <a:cs typeface="DejaVu Sans"/>
              </a:rPr>
              <a:t>Etkilenen alanlar</a:t>
            </a:r>
          </a:p>
        </p:txBody>
      </p:sp>
      <p:sp>
        <p:nvSpPr>
          <p:cNvPr id="6" name="Dikdörtgen 5">
            <a:extLst>
              <a:ext uri="{FF2B5EF4-FFF2-40B4-BE49-F238E27FC236}">
                <a16:creationId xmlns:a16="http://schemas.microsoft.com/office/drawing/2014/main" id="{1132B901-B571-43D2-9364-8E07AA273012}"/>
              </a:ext>
            </a:extLst>
          </p:cNvPr>
          <p:cNvSpPr>
            <a:spLocks noGrp="1"/>
          </p:cNvSpPr>
          <p:nvPr/>
        </p:nvSpPr>
        <p:spPr>
          <a:xfrm>
            <a:off x="7239000" y="2533650"/>
            <a:ext cx="4143375" cy="714375"/>
          </a:xfrm>
          <a:prstGeom prst="rect">
            <a:avLst/>
          </a:prstGeom>
          <a:noFill/>
          <a:ln w="0">
            <a:noFill/>
          </a:ln>
        </p:spPr>
        <p:txBody>
          <a:bodyPr lIns="0" tIns="0" rIns="0" bIns="0" anchor="t">
            <a:noAutofit/>
          </a:bodyPr>
          <a:lstStyle/>
          <a:p>
            <a:pPr>
              <a:buNone/>
              <a:defRPr sz="1950" b="0">
                <a:solidFill>
                  <a:srgbClr val="FFFFFF"/>
                </a:solidFill>
                <a:latin typeface="DejaVu Sans"/>
                <a:ea typeface="DejaVu Sans"/>
                <a:cs typeface="DejaVu Sans"/>
              </a:defRPr>
            </a:pPr>
            <a:r>
              <a:rPr sz="1950" b="0">
                <a:solidFill>
                  <a:srgbClr val="FFFFFF"/>
                </a:solidFill>
                <a:latin typeface="DejaVu Sans"/>
                <a:ea typeface="DejaVu Sans"/>
                <a:cs typeface="DejaVu Sans"/>
              </a:rPr>
              <a:t>Kira ve temel ihtiyaç bütçesi</a:t>
            </a:r>
          </a:p>
        </p:txBody>
      </p:sp>
      <p:sp>
        <p:nvSpPr>
          <p:cNvPr id="7" name="Dikdörtgen 6">
            <a:extLst>
              <a:ext uri="{FF2B5EF4-FFF2-40B4-BE49-F238E27FC236}">
                <a16:creationId xmlns:a16="http://schemas.microsoft.com/office/drawing/2014/main" id="{47026066-8FE6-4A1D-B2AF-2F89AB28F29E}"/>
              </a:ext>
            </a:extLst>
          </p:cNvPr>
          <p:cNvSpPr>
            <a:spLocks noGrp="1"/>
          </p:cNvSpPr>
          <p:nvPr/>
        </p:nvSpPr>
        <p:spPr>
          <a:xfrm>
            <a:off x="7239000" y="3314700"/>
            <a:ext cx="4143375" cy="714375"/>
          </a:xfrm>
          <a:prstGeom prst="rect">
            <a:avLst/>
          </a:prstGeom>
          <a:noFill/>
          <a:ln w="0">
            <a:noFill/>
          </a:ln>
        </p:spPr>
        <p:txBody>
          <a:bodyPr lIns="0" tIns="0" rIns="0" bIns="0" anchor="t">
            <a:noAutofit/>
          </a:bodyPr>
          <a:lstStyle/>
          <a:p>
            <a:pPr>
              <a:buNone/>
              <a:defRPr sz="1950" b="0">
                <a:solidFill>
                  <a:srgbClr val="FFFFFF"/>
                </a:solidFill>
                <a:latin typeface="DejaVu Sans"/>
                <a:ea typeface="DejaVu Sans"/>
                <a:cs typeface="DejaVu Sans"/>
              </a:defRPr>
            </a:pPr>
            <a:r>
              <a:rPr sz="1950" b="0">
                <a:solidFill>
                  <a:srgbClr val="FFFFFF"/>
                </a:solidFill>
                <a:latin typeface="DejaVu Sans"/>
                <a:ea typeface="DejaVu Sans"/>
                <a:cs typeface="DejaVu Sans"/>
              </a:rPr>
              <a:t>Dersler, uyku ve dikkat</a:t>
            </a:r>
          </a:p>
        </p:txBody>
      </p:sp>
      <p:sp>
        <p:nvSpPr>
          <p:cNvPr id="8" name="Dikdörtgen 7">
            <a:extLst>
              <a:ext uri="{FF2B5EF4-FFF2-40B4-BE49-F238E27FC236}">
                <a16:creationId xmlns:a16="http://schemas.microsoft.com/office/drawing/2014/main" id="{E487CCF9-A9CF-4A45-BE19-25BD134FB09C}"/>
              </a:ext>
            </a:extLst>
          </p:cNvPr>
          <p:cNvSpPr>
            <a:spLocks noGrp="1"/>
          </p:cNvSpPr>
          <p:nvPr/>
        </p:nvSpPr>
        <p:spPr>
          <a:xfrm>
            <a:off x="7239000" y="4095750"/>
            <a:ext cx="4143375" cy="714375"/>
          </a:xfrm>
          <a:prstGeom prst="rect">
            <a:avLst/>
          </a:prstGeom>
          <a:noFill/>
          <a:ln w="0">
            <a:noFill/>
          </a:ln>
        </p:spPr>
        <p:txBody>
          <a:bodyPr lIns="0" tIns="0" rIns="0" bIns="0" anchor="t">
            <a:noAutofit/>
          </a:bodyPr>
          <a:lstStyle/>
          <a:p>
            <a:pPr>
              <a:buNone/>
              <a:defRPr sz="1950" b="0">
                <a:solidFill>
                  <a:srgbClr val="FFFFFF"/>
                </a:solidFill>
                <a:latin typeface="DejaVu Sans"/>
                <a:ea typeface="DejaVu Sans"/>
                <a:cs typeface="DejaVu Sans"/>
              </a:defRPr>
            </a:pPr>
            <a:r>
              <a:rPr sz="1950" b="0">
                <a:solidFill>
                  <a:srgbClr val="FFFFFF"/>
                </a:solidFill>
                <a:latin typeface="DejaVu Sans"/>
                <a:ea typeface="DejaVu Sans"/>
                <a:cs typeface="DejaVu Sans"/>
              </a:rPr>
              <a:t>Arkadaşlıklar ve güven</a:t>
            </a:r>
          </a:p>
        </p:txBody>
      </p:sp>
      <p:sp>
        <p:nvSpPr>
          <p:cNvPr id="9" name="Dikdörtgen 8">
            <a:extLst>
              <a:ext uri="{FF2B5EF4-FFF2-40B4-BE49-F238E27FC236}">
                <a16:creationId xmlns:a16="http://schemas.microsoft.com/office/drawing/2014/main" id="{C4E56D2F-E8CB-4C1C-8C06-E8FD48D8169F}"/>
              </a:ext>
            </a:extLst>
          </p:cNvPr>
          <p:cNvSpPr>
            <a:spLocks noGrp="1"/>
          </p:cNvSpPr>
          <p:nvPr/>
        </p:nvSpPr>
        <p:spPr>
          <a:xfrm>
            <a:off x="685800" y="5229225"/>
            <a:ext cx="10668000" cy="819150"/>
          </a:xfrm>
          <a:prstGeom prst="rect">
            <a:avLst/>
          </a:prstGeom>
          <a:noFill/>
          <a:ln w="0">
            <a:noFill/>
          </a:ln>
        </p:spPr>
        <p:txBody>
          <a:bodyPr lIns="0" tIns="0" rIns="0" bIns="0" anchor="t">
            <a:noAutofit/>
          </a:bodyPr>
          <a:lstStyle/>
          <a:p>
            <a:pPr>
              <a:buNone/>
              <a:defRPr sz="2175" b="1">
                <a:solidFill>
                  <a:srgbClr val="68D5E8"/>
                </a:solidFill>
                <a:latin typeface="DejaVu Sans"/>
                <a:ea typeface="DejaVu Sans"/>
                <a:cs typeface="DejaVu Sans"/>
              </a:defRPr>
            </a:pPr>
            <a:r>
              <a:rPr sz="2175" b="1">
                <a:solidFill>
                  <a:srgbClr val="68D5E8"/>
                </a:solidFill>
                <a:latin typeface="DejaVu Sans"/>
                <a:ea typeface="DejaVu Sans"/>
                <a:cs typeface="DejaVu Sans"/>
              </a:rPr>
              <a:t>Destek istemek için büyük bir borç oluşmasını beklemek gerekmez.</a:t>
            </a:r>
          </a:p>
        </p:txBody>
      </p:sp>
    </p:spTree>
    <p:extLst>
      <p:ext uri="{BB962C8B-B14F-4D97-AF65-F5344CB8AC3E}">
        <p14:creationId xmlns:p14="http://schemas.microsoft.com/office/powerpoint/2010/main" val="1647292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B2037"/>
        </a:solidFill>
        <a:effectLst/>
      </p:bgPr>
    </p:bg>
    <p:spTree>
      <p:nvGrpSpPr>
        <p:cNvPr id="1" name=""/>
        <p:cNvGrpSpPr/>
        <p:nvPr/>
      </p:nvGrpSpPr>
      <p:grpSpPr>
        <a:xfrm>
          <a:off x="0" y="0"/>
          <a:ext cx="0" cy="0"/>
          <a:chOff x="0" y="0"/>
          <a:chExt cx="0" cy="0"/>
        </a:xfrm>
      </p:grpSpPr>
      <p:sp>
        <p:nvSpPr>
          <p:cNvPr id="10" name="Dikdörtgen 9">
            <a:extLst>
              <a:ext uri="{FF2B5EF4-FFF2-40B4-BE49-F238E27FC236}">
                <a16:creationId xmlns:a16="http://schemas.microsoft.com/office/drawing/2014/main" id="{36E17F0E-ADF6-4102-96E6-A5C53EECCA43}"/>
              </a:ext>
            </a:extLst>
          </p:cNvPr>
          <p:cNvSpPr>
            <a:spLocks noGrp="1"/>
          </p:cNvSpPr>
          <p:nvPr/>
        </p:nvSpPr>
        <p:spPr>
          <a:xfrm>
            <a:off x="685800" y="495300"/>
            <a:ext cx="10572750" cy="1047750"/>
          </a:xfrm>
          <a:prstGeom prst="rect">
            <a:avLst/>
          </a:prstGeom>
          <a:noFill/>
          <a:ln w="0">
            <a:noFill/>
          </a:ln>
        </p:spPr>
        <p:txBody>
          <a:bodyPr lIns="0" tIns="0" rIns="0" bIns="0" anchor="t">
            <a:noAutofit/>
          </a:bodyPr>
          <a:lstStyle/>
          <a:p>
            <a:pPr>
              <a:buNone/>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Sanal kumarda dolandırıcılık riski</a:t>
            </a:r>
          </a:p>
        </p:txBody>
      </p:sp>
      <p:sp>
        <p:nvSpPr>
          <p:cNvPr id="2" name="Dikdörtgen 1">
            <a:extLst>
              <a:ext uri="{FF2B5EF4-FFF2-40B4-BE49-F238E27FC236}">
                <a16:creationId xmlns:a16="http://schemas.microsoft.com/office/drawing/2014/main" id="{C78C1FF6-7154-4D39-B827-8F6DEA30CD0E}"/>
              </a:ext>
            </a:extLst>
          </p:cNvPr>
          <p:cNvSpPr>
            <a:spLocks noGrp="1"/>
          </p:cNvSpPr>
          <p:nvPr/>
        </p:nvSpPr>
        <p:spPr>
          <a:xfrm>
            <a:off x="11049000" y="6305550"/>
            <a:ext cx="523875" cy="257175"/>
          </a:xfrm>
          <a:prstGeom prst="rect">
            <a:avLst/>
          </a:prstGeom>
          <a:noFill/>
          <a:ln w="0">
            <a:noFill/>
          </a:ln>
        </p:spPr>
        <p:txBody>
          <a:bodyPr lIns="0" tIns="0" rIns="0" bIns="0" anchor="t">
            <a:noAutofit/>
          </a:bodyPr>
          <a:lstStyle/>
          <a:p>
            <a:pPr>
              <a:buNone/>
              <a:defRPr sz="1350" b="0">
                <a:solidFill>
                  <a:srgbClr val="68D5E8"/>
                </a:solidFill>
                <a:latin typeface="DejaVu Sans"/>
                <a:ea typeface="DejaVu Sans"/>
                <a:cs typeface="DejaVu Sans"/>
              </a:defRPr>
            </a:pPr>
            <a:r>
              <a:rPr sz="1350" b="0">
                <a:solidFill>
                  <a:srgbClr val="68D5E8"/>
                </a:solidFill>
                <a:latin typeface="DejaVu Sans"/>
                <a:ea typeface="DejaVu Sans"/>
                <a:cs typeface="DejaVu Sans"/>
              </a:rPr>
              <a:t>09</a:t>
            </a:r>
          </a:p>
        </p:txBody>
      </p:sp>
      <p:sp>
        <p:nvSpPr>
          <p:cNvPr id="3" name="Dikdörtgen 2">
            <a:extLst>
              <a:ext uri="{FF2B5EF4-FFF2-40B4-BE49-F238E27FC236}">
                <a16:creationId xmlns:a16="http://schemas.microsoft.com/office/drawing/2014/main" id="{95DF4105-3557-4A58-9396-58F9D373B943}"/>
              </a:ext>
            </a:extLst>
          </p:cNvPr>
          <p:cNvSpPr>
            <a:spLocks noGrp="1"/>
          </p:cNvSpPr>
          <p:nvPr/>
        </p:nvSpPr>
        <p:spPr>
          <a:xfrm>
            <a:off x="685800" y="1695450"/>
            <a:ext cx="4762500" cy="304800"/>
          </a:xfrm>
          <a:prstGeom prst="rect">
            <a:avLst/>
          </a:prstGeom>
          <a:noFill/>
          <a:ln w="0">
            <a:noFill/>
          </a:ln>
        </p:spPr>
        <p:txBody>
          <a:bodyPr lIns="0" tIns="0" rIns="0" bIns="0" anchor="t">
            <a:noAutofit/>
          </a:bodyPr>
          <a:lstStyle/>
          <a:p>
            <a:pPr>
              <a:buNone/>
              <a:defRPr sz="1575" b="0">
                <a:solidFill>
                  <a:srgbClr val="68D5E8"/>
                </a:solidFill>
                <a:latin typeface="DejaVu Sans"/>
                <a:ea typeface="DejaVu Sans"/>
                <a:cs typeface="DejaVu Sans"/>
              </a:defRPr>
            </a:pPr>
            <a:r>
              <a:rPr sz="1575" b="0">
                <a:solidFill>
                  <a:srgbClr val="68D5E8"/>
                </a:solidFill>
                <a:latin typeface="DejaVu Sans"/>
                <a:ea typeface="DejaVu Sans"/>
                <a:cs typeface="DejaVu Sans"/>
              </a:rPr>
              <a:t>Temsili senaryo</a:t>
            </a:r>
          </a:p>
        </p:txBody>
      </p:sp>
      <p:sp>
        <p:nvSpPr>
          <p:cNvPr id="4" name="Dikdörtgen 3">
            <a:extLst>
              <a:ext uri="{FF2B5EF4-FFF2-40B4-BE49-F238E27FC236}">
                <a16:creationId xmlns:a16="http://schemas.microsoft.com/office/drawing/2014/main" id="{9ECC0339-839D-4C82-A628-D98BABE1388B}"/>
              </a:ext>
            </a:extLst>
          </p:cNvPr>
          <p:cNvSpPr>
            <a:spLocks noGrp="1"/>
          </p:cNvSpPr>
          <p:nvPr/>
        </p:nvSpPr>
        <p:spPr>
          <a:xfrm>
            <a:off x="685800" y="2181225"/>
            <a:ext cx="5857875" cy="1905000"/>
          </a:xfrm>
          <a:prstGeom prst="rect">
            <a:avLst/>
          </a:prstGeom>
          <a:noFill/>
          <a:ln w="0">
            <a:noFill/>
          </a:ln>
        </p:spPr>
        <p:txBody>
          <a:bodyPr lIns="0" tIns="0" rIns="0" bIns="0" anchor="t">
            <a:noAutofit/>
          </a:bodyPr>
          <a:lstStyle/>
          <a:p>
            <a:pPr>
              <a:buNone/>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“Kazancını çekmek için</a:t>
            </a:r>
          </a:p>
          <a:p>
            <a:pPr>
              <a:buNone/>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önce işlem ücreti gönder.”</a:t>
            </a:r>
          </a:p>
        </p:txBody>
      </p:sp>
      <p:sp>
        <p:nvSpPr>
          <p:cNvPr id="5" name="Dikdörtgen 4">
            <a:extLst>
              <a:ext uri="{FF2B5EF4-FFF2-40B4-BE49-F238E27FC236}">
                <a16:creationId xmlns:a16="http://schemas.microsoft.com/office/drawing/2014/main" id="{A00E49D8-EEE6-447D-8C40-4FAAF2C3FA20}"/>
              </a:ext>
            </a:extLst>
          </p:cNvPr>
          <p:cNvSpPr>
            <a:spLocks noGrp="1"/>
          </p:cNvSpPr>
          <p:nvPr/>
        </p:nvSpPr>
        <p:spPr>
          <a:xfrm>
            <a:off x="7239000" y="1943100"/>
            <a:ext cx="4191000" cy="428625"/>
          </a:xfrm>
          <a:prstGeom prst="rect">
            <a:avLst/>
          </a:prstGeom>
          <a:noFill/>
          <a:ln w="0">
            <a:noFill/>
          </a:ln>
        </p:spPr>
        <p:txBody>
          <a:bodyPr lIns="0" tIns="0" rIns="0" bIns="0" anchor="t">
            <a:noAutofit/>
          </a:bodyPr>
          <a:lstStyle/>
          <a:p>
            <a:pPr>
              <a:buNone/>
              <a:defRPr sz="2100" b="1">
                <a:solidFill>
                  <a:srgbClr val="FF9C84"/>
                </a:solidFill>
                <a:latin typeface="DejaVu Sans"/>
                <a:ea typeface="DejaVu Sans"/>
                <a:cs typeface="DejaVu Sans"/>
              </a:defRPr>
            </a:pPr>
            <a:r>
              <a:rPr sz="2100" b="1">
                <a:solidFill>
                  <a:srgbClr val="FF9C84"/>
                </a:solidFill>
                <a:latin typeface="DejaVu Sans"/>
                <a:ea typeface="DejaVu Sans"/>
                <a:cs typeface="DejaVu Sans"/>
              </a:rPr>
              <a:t>Uyarı işaretleri</a:t>
            </a:r>
          </a:p>
        </p:txBody>
      </p:sp>
      <p:sp>
        <p:nvSpPr>
          <p:cNvPr id="6" name="Dikdörtgen 5">
            <a:extLst>
              <a:ext uri="{FF2B5EF4-FFF2-40B4-BE49-F238E27FC236}">
                <a16:creationId xmlns:a16="http://schemas.microsoft.com/office/drawing/2014/main" id="{5B911A65-005B-4804-AB1A-3EE3A279418E}"/>
              </a:ext>
            </a:extLst>
          </p:cNvPr>
          <p:cNvSpPr>
            <a:spLocks noGrp="1"/>
          </p:cNvSpPr>
          <p:nvPr/>
        </p:nvSpPr>
        <p:spPr>
          <a:xfrm>
            <a:off x="7239000" y="2533650"/>
            <a:ext cx="4143375" cy="714375"/>
          </a:xfrm>
          <a:prstGeom prst="rect">
            <a:avLst/>
          </a:prstGeom>
          <a:noFill/>
          <a:ln w="0">
            <a:noFill/>
          </a:ln>
        </p:spPr>
        <p:txBody>
          <a:bodyPr lIns="0" tIns="0" rIns="0" bIns="0" anchor="t">
            <a:noAutofit/>
          </a:bodyPr>
          <a:lstStyle/>
          <a:p>
            <a:pPr>
              <a:buNone/>
              <a:defRPr sz="1950" b="0">
                <a:solidFill>
                  <a:srgbClr val="FFFFFF"/>
                </a:solidFill>
                <a:latin typeface="DejaVu Sans"/>
                <a:ea typeface="DejaVu Sans"/>
                <a:cs typeface="DejaVu Sans"/>
              </a:defRPr>
            </a:pPr>
            <a:r>
              <a:rPr sz="1950" b="0">
                <a:solidFill>
                  <a:srgbClr val="FFFFFF"/>
                </a:solidFill>
                <a:latin typeface="DejaVu Sans"/>
                <a:ea typeface="DejaVu Sans"/>
                <a:cs typeface="DejaVu Sans"/>
              </a:rPr>
              <a:t>Para almak için yeni ödeme</a:t>
            </a:r>
          </a:p>
        </p:txBody>
      </p:sp>
      <p:sp>
        <p:nvSpPr>
          <p:cNvPr id="7" name="Dikdörtgen 6">
            <a:extLst>
              <a:ext uri="{FF2B5EF4-FFF2-40B4-BE49-F238E27FC236}">
                <a16:creationId xmlns:a16="http://schemas.microsoft.com/office/drawing/2014/main" id="{4E82BCA0-6A08-4677-BED9-62F7D85337C1}"/>
              </a:ext>
            </a:extLst>
          </p:cNvPr>
          <p:cNvSpPr>
            <a:spLocks noGrp="1"/>
          </p:cNvSpPr>
          <p:nvPr/>
        </p:nvSpPr>
        <p:spPr>
          <a:xfrm>
            <a:off x="7239000" y="3314700"/>
            <a:ext cx="4143375" cy="714375"/>
          </a:xfrm>
          <a:prstGeom prst="rect">
            <a:avLst/>
          </a:prstGeom>
          <a:noFill/>
          <a:ln w="0">
            <a:noFill/>
          </a:ln>
        </p:spPr>
        <p:txBody>
          <a:bodyPr lIns="0" tIns="0" rIns="0" bIns="0" anchor="t">
            <a:noAutofit/>
          </a:bodyPr>
          <a:lstStyle/>
          <a:p>
            <a:pPr>
              <a:buNone/>
              <a:defRPr sz="1950" b="0">
                <a:solidFill>
                  <a:srgbClr val="FFFFFF"/>
                </a:solidFill>
                <a:latin typeface="DejaVu Sans"/>
                <a:ea typeface="DejaVu Sans"/>
                <a:cs typeface="DejaVu Sans"/>
              </a:defRPr>
            </a:pPr>
            <a:r>
              <a:rPr sz="1950" b="0">
                <a:solidFill>
                  <a:srgbClr val="FFFFFF"/>
                </a:solidFill>
                <a:latin typeface="DejaVu Sans"/>
                <a:ea typeface="DejaVu Sans"/>
                <a:cs typeface="DejaVu Sans"/>
              </a:rPr>
              <a:t>Kimlik, şifre veya kod talebi</a:t>
            </a:r>
          </a:p>
        </p:txBody>
      </p:sp>
      <p:sp>
        <p:nvSpPr>
          <p:cNvPr id="8" name="Dikdörtgen 7">
            <a:extLst>
              <a:ext uri="{FF2B5EF4-FFF2-40B4-BE49-F238E27FC236}">
                <a16:creationId xmlns:a16="http://schemas.microsoft.com/office/drawing/2014/main" id="{65FC20EA-1B5F-42F6-80A8-BDDC6ADAFF9D}"/>
              </a:ext>
            </a:extLst>
          </p:cNvPr>
          <p:cNvSpPr>
            <a:spLocks noGrp="1"/>
          </p:cNvSpPr>
          <p:nvPr/>
        </p:nvSpPr>
        <p:spPr>
          <a:xfrm>
            <a:off x="7239000" y="4095750"/>
            <a:ext cx="4143375" cy="714375"/>
          </a:xfrm>
          <a:prstGeom prst="rect">
            <a:avLst/>
          </a:prstGeom>
          <a:noFill/>
          <a:ln w="0">
            <a:noFill/>
          </a:ln>
        </p:spPr>
        <p:txBody>
          <a:bodyPr lIns="0" tIns="0" rIns="0" bIns="0" anchor="t">
            <a:noAutofit/>
          </a:bodyPr>
          <a:lstStyle/>
          <a:p>
            <a:pPr>
              <a:buNone/>
              <a:defRPr sz="1950" b="0">
                <a:solidFill>
                  <a:srgbClr val="FFFFFF"/>
                </a:solidFill>
                <a:latin typeface="DejaVu Sans"/>
                <a:ea typeface="DejaVu Sans"/>
                <a:cs typeface="DejaVu Sans"/>
              </a:defRPr>
            </a:pPr>
            <a:r>
              <a:rPr sz="1950" b="0">
                <a:solidFill>
                  <a:srgbClr val="FFFFFF"/>
                </a:solidFill>
                <a:latin typeface="DejaVu Sans"/>
                <a:ea typeface="DejaVu Sans"/>
                <a:cs typeface="DejaVu Sans"/>
              </a:rPr>
              <a:t>Sürekli değişen hesaplar</a:t>
            </a:r>
          </a:p>
        </p:txBody>
      </p:sp>
      <p:sp>
        <p:nvSpPr>
          <p:cNvPr id="9" name="Dikdörtgen 8">
            <a:extLst>
              <a:ext uri="{FF2B5EF4-FFF2-40B4-BE49-F238E27FC236}">
                <a16:creationId xmlns:a16="http://schemas.microsoft.com/office/drawing/2014/main" id="{CF0D4234-CBE9-4044-B618-57623F771E20}"/>
              </a:ext>
            </a:extLst>
          </p:cNvPr>
          <p:cNvSpPr>
            <a:spLocks noGrp="1"/>
          </p:cNvSpPr>
          <p:nvPr/>
        </p:nvSpPr>
        <p:spPr>
          <a:xfrm>
            <a:off x="685800" y="5229225"/>
            <a:ext cx="10668000" cy="819150"/>
          </a:xfrm>
          <a:prstGeom prst="rect">
            <a:avLst/>
          </a:prstGeom>
          <a:noFill/>
          <a:ln w="0">
            <a:noFill/>
          </a:ln>
        </p:spPr>
        <p:txBody>
          <a:bodyPr lIns="0" tIns="0" rIns="0" bIns="0" anchor="t">
            <a:noAutofit/>
          </a:bodyPr>
          <a:lstStyle/>
          <a:p>
            <a:pPr>
              <a:buNone/>
              <a:defRPr sz="2175" b="1">
                <a:solidFill>
                  <a:srgbClr val="68D5E8"/>
                </a:solidFill>
                <a:latin typeface="DejaVu Sans"/>
                <a:ea typeface="DejaVu Sans"/>
                <a:cs typeface="DejaVu Sans"/>
              </a:defRPr>
            </a:pPr>
            <a:r>
              <a:rPr sz="2175" b="1">
                <a:solidFill>
                  <a:srgbClr val="68D5E8"/>
                </a:solidFill>
                <a:latin typeface="DejaVu Sans"/>
                <a:ea typeface="DejaVu Sans"/>
                <a:cs typeface="DejaVu Sans"/>
              </a:rPr>
              <a:t>Yeni ödeme yapmayın. Yazışmaları ve dekontları saklayın.</a:t>
            </a:r>
          </a:p>
        </p:txBody>
      </p:sp>
    </p:spTree>
    <p:extLst>
      <p:ext uri="{BB962C8B-B14F-4D97-AF65-F5344CB8AC3E}">
        <p14:creationId xmlns:p14="http://schemas.microsoft.com/office/powerpoint/2010/main" val="867443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B2037"/>
        </a:solidFill>
        <a:effectLst/>
      </p:bgPr>
    </p:bg>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6BAD3A16-90D1-4BB6-9FAC-C37F27514F34}"/>
              </a:ext>
            </a:extLst>
          </p:cNvPr>
          <p:cNvSpPr>
            <a:spLocks noGrp="1"/>
          </p:cNvSpPr>
          <p:nvPr/>
        </p:nvSpPr>
        <p:spPr>
          <a:xfrm>
            <a:off x="685800" y="495300"/>
            <a:ext cx="10572750" cy="1047750"/>
          </a:xfrm>
          <a:prstGeom prst="rect">
            <a:avLst/>
          </a:prstGeom>
          <a:noFill/>
          <a:ln w="0">
            <a:noFill/>
          </a:ln>
        </p:spPr>
        <p:txBody>
          <a:bodyPr lIns="0" tIns="0" rIns="0" bIns="0" anchor="t">
            <a:noAutofit/>
          </a:bodyPr>
          <a:lstStyle/>
          <a:p>
            <a:pPr>
              <a:buNone/>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IBAN kiralama ve para taşıma</a:t>
            </a:r>
          </a:p>
        </p:txBody>
      </p:sp>
      <p:sp>
        <p:nvSpPr>
          <p:cNvPr id="2" name="Dikdörtgen 1">
            <a:extLst>
              <a:ext uri="{FF2B5EF4-FFF2-40B4-BE49-F238E27FC236}">
                <a16:creationId xmlns:a16="http://schemas.microsoft.com/office/drawing/2014/main" id="{1EFC87EF-ACA3-4003-836F-E1AFF6E99C06}"/>
              </a:ext>
            </a:extLst>
          </p:cNvPr>
          <p:cNvSpPr>
            <a:spLocks noGrp="1"/>
          </p:cNvSpPr>
          <p:nvPr/>
        </p:nvSpPr>
        <p:spPr>
          <a:xfrm>
            <a:off x="11049000" y="6305550"/>
            <a:ext cx="523875" cy="257175"/>
          </a:xfrm>
          <a:prstGeom prst="rect">
            <a:avLst/>
          </a:prstGeom>
          <a:noFill/>
          <a:ln w="0">
            <a:noFill/>
          </a:ln>
        </p:spPr>
        <p:txBody>
          <a:bodyPr lIns="0" tIns="0" rIns="0" bIns="0" anchor="t">
            <a:noAutofit/>
          </a:bodyPr>
          <a:lstStyle/>
          <a:p>
            <a:pPr>
              <a:buNone/>
              <a:defRPr sz="1350" b="0">
                <a:solidFill>
                  <a:srgbClr val="68D5E8"/>
                </a:solidFill>
                <a:latin typeface="DejaVu Sans"/>
                <a:ea typeface="DejaVu Sans"/>
                <a:cs typeface="DejaVu Sans"/>
              </a:defRPr>
            </a:pPr>
            <a:r>
              <a:rPr sz="1350" b="0">
                <a:solidFill>
                  <a:srgbClr val="68D5E8"/>
                </a:solidFill>
                <a:latin typeface="DejaVu Sans"/>
                <a:ea typeface="DejaVu Sans"/>
                <a:cs typeface="DejaVu Sans"/>
              </a:rPr>
              <a:t>10</a:t>
            </a:r>
          </a:p>
        </p:txBody>
      </p:sp>
      <p:sp>
        <p:nvSpPr>
          <p:cNvPr id="3" name="Dikdörtgen 2">
            <a:extLst>
              <a:ext uri="{FF2B5EF4-FFF2-40B4-BE49-F238E27FC236}">
                <a16:creationId xmlns:a16="http://schemas.microsoft.com/office/drawing/2014/main" id="{1B2C73C3-6E04-445A-AC36-E30481598EFD}"/>
              </a:ext>
            </a:extLst>
          </p:cNvPr>
          <p:cNvSpPr>
            <a:spLocks noGrp="1"/>
          </p:cNvSpPr>
          <p:nvPr/>
        </p:nvSpPr>
        <p:spPr>
          <a:xfrm>
            <a:off x="685800" y="1819275"/>
            <a:ext cx="10572750" cy="1238250"/>
          </a:xfrm>
          <a:prstGeom prst="rect">
            <a:avLst/>
          </a:prstGeom>
          <a:noFill/>
          <a:ln w="0">
            <a:noFill/>
          </a:ln>
        </p:spPr>
        <p:txBody>
          <a:bodyPr lIns="0" tIns="0" rIns="0" bIns="0" anchor="t">
            <a:noAutofit/>
          </a:bodyPr>
          <a:lstStyle/>
          <a:p>
            <a:pPr>
              <a:buNone/>
              <a:defRPr sz="3225" b="1">
                <a:solidFill>
                  <a:srgbClr val="FF9C84"/>
                </a:solidFill>
                <a:latin typeface="DejaVu Sans"/>
                <a:ea typeface="DejaVu Sans"/>
                <a:cs typeface="DejaVu Sans"/>
              </a:defRPr>
            </a:pPr>
            <a:r>
              <a:rPr sz="3225" b="1">
                <a:solidFill>
                  <a:srgbClr val="FF9C84"/>
                </a:solidFill>
                <a:latin typeface="DejaVu Sans"/>
                <a:ea typeface="DejaVu Sans"/>
                <a:cs typeface="DejaVu Sans"/>
              </a:rPr>
              <a:t>“Hesabına para gelsin,</a:t>
            </a:r>
          </a:p>
          <a:p>
            <a:pPr>
              <a:buNone/>
              <a:defRPr sz="3225" b="1">
                <a:solidFill>
                  <a:srgbClr val="FF9C84"/>
                </a:solidFill>
                <a:latin typeface="DejaVu Sans"/>
                <a:ea typeface="DejaVu Sans"/>
                <a:cs typeface="DejaVu Sans"/>
              </a:defRPr>
            </a:pPr>
            <a:r>
              <a:rPr sz="3225" b="1">
                <a:solidFill>
                  <a:srgbClr val="FF9C84"/>
                </a:solidFill>
                <a:latin typeface="DejaVu Sans"/>
                <a:ea typeface="DejaVu Sans"/>
                <a:cs typeface="DejaVu Sans"/>
              </a:rPr>
              <a:t>sen aktar, komisyonunu al.”</a:t>
            </a:r>
          </a:p>
        </p:txBody>
      </p:sp>
      <p:sp>
        <p:nvSpPr>
          <p:cNvPr id="4" name="Dikdörtgen 3">
            <a:extLst>
              <a:ext uri="{FF2B5EF4-FFF2-40B4-BE49-F238E27FC236}">
                <a16:creationId xmlns:a16="http://schemas.microsoft.com/office/drawing/2014/main" id="{84528DFC-BFB7-4D81-A8E0-039B8920CEDE}"/>
              </a:ext>
            </a:extLst>
          </p:cNvPr>
          <p:cNvSpPr>
            <a:spLocks noGrp="1"/>
          </p:cNvSpPr>
          <p:nvPr/>
        </p:nvSpPr>
        <p:spPr>
          <a:xfrm>
            <a:off x="685800" y="3381375"/>
            <a:ext cx="666750" cy="476250"/>
          </a:xfrm>
          <a:prstGeom prst="rect">
            <a:avLst/>
          </a:prstGeom>
          <a:noFill/>
          <a:ln w="0">
            <a:noFill/>
          </a:ln>
        </p:spPr>
        <p:txBody>
          <a:bodyPr lIns="0" tIns="0" rIns="0" bIns="0" anchor="t">
            <a:noAutofit/>
          </a:bodyPr>
          <a:lstStyle/>
          <a:p>
            <a:pPr>
              <a:buNone/>
              <a:defRPr sz="2325" b="1">
                <a:solidFill>
                  <a:srgbClr val="68D5E8"/>
                </a:solidFill>
                <a:latin typeface="DejaVu Sans"/>
                <a:ea typeface="DejaVu Sans"/>
                <a:cs typeface="DejaVu Sans"/>
              </a:defRPr>
            </a:pPr>
            <a:r>
              <a:rPr sz="2325" b="1">
                <a:solidFill>
                  <a:srgbClr val="68D5E8"/>
                </a:solidFill>
                <a:latin typeface="DejaVu Sans"/>
                <a:ea typeface="DejaVu Sans"/>
                <a:cs typeface="DejaVu Sans"/>
              </a:rPr>
              <a:t>01</a:t>
            </a:r>
          </a:p>
        </p:txBody>
      </p:sp>
      <p:sp>
        <p:nvSpPr>
          <p:cNvPr id="5" name="Dikdörtgen 4">
            <a:extLst>
              <a:ext uri="{FF2B5EF4-FFF2-40B4-BE49-F238E27FC236}">
                <a16:creationId xmlns:a16="http://schemas.microsoft.com/office/drawing/2014/main" id="{100A37BC-92D4-4B27-B90A-CD69B323EF0C}"/>
              </a:ext>
            </a:extLst>
          </p:cNvPr>
          <p:cNvSpPr>
            <a:spLocks noGrp="1"/>
          </p:cNvSpPr>
          <p:nvPr/>
        </p:nvSpPr>
        <p:spPr>
          <a:xfrm>
            <a:off x="1562100" y="3381375"/>
            <a:ext cx="9906000" cy="457200"/>
          </a:xfrm>
          <a:prstGeom prst="rect">
            <a:avLst/>
          </a:prstGeom>
          <a:noFill/>
          <a:ln w="0">
            <a:noFill/>
          </a:ln>
        </p:spPr>
        <p:txBody>
          <a:bodyPr lIns="0" tIns="0" rIns="0" bIns="0" anchor="t">
            <a:noAutofit/>
          </a:bodyPr>
          <a:lstStyle/>
          <a:p>
            <a:pPr>
              <a:buNone/>
              <a:defRPr sz="2175" b="1">
                <a:solidFill>
                  <a:srgbClr val="FFFFFF"/>
                </a:solidFill>
                <a:latin typeface="DejaVu Sans"/>
                <a:ea typeface="DejaVu Sans"/>
                <a:cs typeface="DejaVu Sans"/>
              </a:defRPr>
            </a:pPr>
            <a:r>
              <a:rPr sz="2175" b="1">
                <a:solidFill>
                  <a:srgbClr val="FFFFFF"/>
                </a:solidFill>
                <a:latin typeface="DejaVu Sans"/>
                <a:ea typeface="DejaVu Sans"/>
                <a:cs typeface="DejaVu Sans"/>
              </a:rPr>
              <a:t>Öğrencilere ek gelir gibi sunulabilir</a:t>
            </a:r>
          </a:p>
        </p:txBody>
      </p:sp>
      <p:sp>
        <p:nvSpPr>
          <p:cNvPr id="6" name="Dikdörtgen 5">
            <a:extLst>
              <a:ext uri="{FF2B5EF4-FFF2-40B4-BE49-F238E27FC236}">
                <a16:creationId xmlns:a16="http://schemas.microsoft.com/office/drawing/2014/main" id="{032DF9E9-F84A-448A-BB40-00C86A08DD73}"/>
              </a:ext>
            </a:extLst>
          </p:cNvPr>
          <p:cNvSpPr>
            <a:spLocks noGrp="1"/>
          </p:cNvSpPr>
          <p:nvPr/>
        </p:nvSpPr>
        <p:spPr>
          <a:xfrm>
            <a:off x="1562100" y="3810000"/>
            <a:ext cx="9763125" cy="590550"/>
          </a:xfrm>
          <a:prstGeom prst="rect">
            <a:avLst/>
          </a:prstGeom>
          <a:noFill/>
          <a:ln w="0">
            <a:noFill/>
          </a:ln>
        </p:spPr>
        <p:txBody>
          <a:bodyPr lIns="0" tIns="0" rIns="0" bIns="0" anchor="t">
            <a:noAutofit/>
          </a:bodyPr>
          <a:lstStyle/>
          <a:p>
            <a:pPr>
              <a:buNone/>
              <a:defRPr sz="1875" b="0">
                <a:solidFill>
                  <a:srgbClr val="C9D7E3"/>
                </a:solidFill>
                <a:latin typeface="DejaVu Sans"/>
                <a:ea typeface="DejaVu Sans"/>
                <a:cs typeface="DejaVu Sans"/>
              </a:defRPr>
            </a:pPr>
            <a:r>
              <a:rPr sz="1875" b="0">
                <a:solidFill>
                  <a:srgbClr val="C9D7E3"/>
                </a:solidFill>
                <a:latin typeface="DejaVu Sans"/>
                <a:ea typeface="DejaVu Sans"/>
                <a:cs typeface="DejaVu Sans"/>
              </a:rPr>
              <a:t>Hesabınız yasa dışı bahis parasının aktarılmasında kullanılabilir.</a:t>
            </a:r>
          </a:p>
        </p:txBody>
      </p:sp>
      <p:sp>
        <p:nvSpPr>
          <p:cNvPr id="7" name="Dikdörtgen 6">
            <a:extLst>
              <a:ext uri="{FF2B5EF4-FFF2-40B4-BE49-F238E27FC236}">
                <a16:creationId xmlns:a16="http://schemas.microsoft.com/office/drawing/2014/main" id="{471837DE-5C65-4E06-8632-A3AFFAD42995}"/>
              </a:ext>
            </a:extLst>
          </p:cNvPr>
          <p:cNvSpPr>
            <a:spLocks noGrp="1"/>
          </p:cNvSpPr>
          <p:nvPr/>
        </p:nvSpPr>
        <p:spPr>
          <a:xfrm>
            <a:off x="685800" y="4314825"/>
            <a:ext cx="666750" cy="476250"/>
          </a:xfrm>
          <a:prstGeom prst="rect">
            <a:avLst/>
          </a:prstGeom>
          <a:noFill/>
          <a:ln w="0">
            <a:noFill/>
          </a:ln>
        </p:spPr>
        <p:txBody>
          <a:bodyPr lIns="0" tIns="0" rIns="0" bIns="0" anchor="t">
            <a:noAutofit/>
          </a:bodyPr>
          <a:lstStyle/>
          <a:p>
            <a:pPr>
              <a:buNone/>
              <a:defRPr sz="2325" b="1">
                <a:solidFill>
                  <a:srgbClr val="68D5E8"/>
                </a:solidFill>
                <a:latin typeface="DejaVu Sans"/>
                <a:ea typeface="DejaVu Sans"/>
                <a:cs typeface="DejaVu Sans"/>
              </a:defRPr>
            </a:pPr>
            <a:r>
              <a:rPr sz="2325" b="1">
                <a:solidFill>
                  <a:srgbClr val="68D5E8"/>
                </a:solidFill>
                <a:latin typeface="DejaVu Sans"/>
                <a:ea typeface="DejaVu Sans"/>
                <a:cs typeface="DejaVu Sans"/>
              </a:rPr>
              <a:t>02</a:t>
            </a:r>
          </a:p>
        </p:txBody>
      </p:sp>
      <p:sp>
        <p:nvSpPr>
          <p:cNvPr id="8" name="Dikdörtgen 7">
            <a:extLst>
              <a:ext uri="{FF2B5EF4-FFF2-40B4-BE49-F238E27FC236}">
                <a16:creationId xmlns:a16="http://schemas.microsoft.com/office/drawing/2014/main" id="{80B8D6F5-812A-4A79-8151-235FD762491F}"/>
              </a:ext>
            </a:extLst>
          </p:cNvPr>
          <p:cNvSpPr>
            <a:spLocks noGrp="1"/>
          </p:cNvSpPr>
          <p:nvPr/>
        </p:nvSpPr>
        <p:spPr>
          <a:xfrm>
            <a:off x="1562100" y="4314825"/>
            <a:ext cx="9906000" cy="457200"/>
          </a:xfrm>
          <a:prstGeom prst="rect">
            <a:avLst/>
          </a:prstGeom>
          <a:noFill/>
          <a:ln w="0">
            <a:noFill/>
          </a:ln>
        </p:spPr>
        <p:txBody>
          <a:bodyPr lIns="0" tIns="0" rIns="0" bIns="0" anchor="t">
            <a:noAutofit/>
          </a:bodyPr>
          <a:lstStyle/>
          <a:p>
            <a:pPr>
              <a:buNone/>
              <a:defRPr sz="2175" b="1">
                <a:solidFill>
                  <a:srgbClr val="FFFFFF"/>
                </a:solidFill>
                <a:latin typeface="DejaVu Sans"/>
                <a:ea typeface="DejaVu Sans"/>
                <a:cs typeface="DejaVu Sans"/>
              </a:defRPr>
            </a:pPr>
            <a:r>
              <a:rPr sz="2175" b="1">
                <a:solidFill>
                  <a:srgbClr val="FFFFFF"/>
                </a:solidFill>
                <a:latin typeface="DejaVu Sans"/>
                <a:ea typeface="DejaVu Sans"/>
                <a:cs typeface="DejaVu Sans"/>
              </a:rPr>
              <a:t>“Ben oynamıyorum” demek riski kaldırmaz</a:t>
            </a:r>
          </a:p>
        </p:txBody>
      </p:sp>
      <p:sp>
        <p:nvSpPr>
          <p:cNvPr id="9" name="Dikdörtgen 8">
            <a:extLst>
              <a:ext uri="{FF2B5EF4-FFF2-40B4-BE49-F238E27FC236}">
                <a16:creationId xmlns:a16="http://schemas.microsoft.com/office/drawing/2014/main" id="{0A1995FF-942C-46AF-9402-9676B8B7409B}"/>
              </a:ext>
            </a:extLst>
          </p:cNvPr>
          <p:cNvSpPr>
            <a:spLocks noGrp="1"/>
          </p:cNvSpPr>
          <p:nvPr/>
        </p:nvSpPr>
        <p:spPr>
          <a:xfrm>
            <a:off x="1562100" y="4743450"/>
            <a:ext cx="9763125" cy="590550"/>
          </a:xfrm>
          <a:prstGeom prst="rect">
            <a:avLst/>
          </a:prstGeom>
          <a:noFill/>
          <a:ln w="0">
            <a:noFill/>
          </a:ln>
        </p:spPr>
        <p:txBody>
          <a:bodyPr lIns="0" tIns="0" rIns="0" bIns="0" anchor="t">
            <a:noAutofit/>
          </a:bodyPr>
          <a:lstStyle/>
          <a:p>
            <a:pPr>
              <a:buNone/>
              <a:defRPr sz="1875" b="0">
                <a:solidFill>
                  <a:srgbClr val="C9D7E3"/>
                </a:solidFill>
                <a:latin typeface="DejaVu Sans"/>
                <a:ea typeface="DejaVu Sans"/>
                <a:cs typeface="DejaVu Sans"/>
              </a:defRPr>
            </a:pPr>
            <a:r>
              <a:rPr sz="1875" b="0">
                <a:solidFill>
                  <a:srgbClr val="C9D7E3"/>
                </a:solidFill>
                <a:latin typeface="DejaVu Sans"/>
                <a:ea typeface="DejaVu Sans"/>
                <a:cs typeface="DejaVu Sans"/>
              </a:rPr>
              <a:t>Para nakline aracılık etmek de cezai sorumluluk doğurabilir.</a:t>
            </a:r>
          </a:p>
        </p:txBody>
      </p:sp>
      <p:sp>
        <p:nvSpPr>
          <p:cNvPr id="10" name="Dikdörtgen 9">
            <a:extLst>
              <a:ext uri="{FF2B5EF4-FFF2-40B4-BE49-F238E27FC236}">
                <a16:creationId xmlns:a16="http://schemas.microsoft.com/office/drawing/2014/main" id="{19C2D31C-E354-4EB6-8521-A3703A209247}"/>
              </a:ext>
            </a:extLst>
          </p:cNvPr>
          <p:cNvSpPr>
            <a:spLocks noGrp="1"/>
          </p:cNvSpPr>
          <p:nvPr/>
        </p:nvSpPr>
        <p:spPr>
          <a:xfrm>
            <a:off x="685800" y="5248275"/>
            <a:ext cx="666750" cy="476250"/>
          </a:xfrm>
          <a:prstGeom prst="rect">
            <a:avLst/>
          </a:prstGeom>
          <a:noFill/>
          <a:ln w="0">
            <a:noFill/>
          </a:ln>
        </p:spPr>
        <p:txBody>
          <a:bodyPr lIns="0" tIns="0" rIns="0" bIns="0" anchor="t">
            <a:noAutofit/>
          </a:bodyPr>
          <a:lstStyle/>
          <a:p>
            <a:pPr>
              <a:buNone/>
              <a:defRPr sz="2325" b="1">
                <a:solidFill>
                  <a:srgbClr val="68D5E8"/>
                </a:solidFill>
                <a:latin typeface="DejaVu Sans"/>
                <a:ea typeface="DejaVu Sans"/>
                <a:cs typeface="DejaVu Sans"/>
              </a:defRPr>
            </a:pPr>
            <a:r>
              <a:rPr sz="2325" b="1">
                <a:solidFill>
                  <a:srgbClr val="68D5E8"/>
                </a:solidFill>
                <a:latin typeface="DejaVu Sans"/>
                <a:ea typeface="DejaVu Sans"/>
                <a:cs typeface="DejaVu Sans"/>
              </a:rPr>
              <a:t>03</a:t>
            </a:r>
          </a:p>
        </p:txBody>
      </p:sp>
      <p:sp>
        <p:nvSpPr>
          <p:cNvPr id="11" name="Dikdörtgen 10">
            <a:extLst>
              <a:ext uri="{FF2B5EF4-FFF2-40B4-BE49-F238E27FC236}">
                <a16:creationId xmlns:a16="http://schemas.microsoft.com/office/drawing/2014/main" id="{3CF608E6-B773-4ADB-A48C-852F0814662A}"/>
              </a:ext>
            </a:extLst>
          </p:cNvPr>
          <p:cNvSpPr>
            <a:spLocks noGrp="1"/>
          </p:cNvSpPr>
          <p:nvPr/>
        </p:nvSpPr>
        <p:spPr>
          <a:xfrm>
            <a:off x="1562100" y="5248275"/>
            <a:ext cx="9906000" cy="457200"/>
          </a:xfrm>
          <a:prstGeom prst="rect">
            <a:avLst/>
          </a:prstGeom>
          <a:noFill/>
          <a:ln w="0">
            <a:noFill/>
          </a:ln>
        </p:spPr>
        <p:txBody>
          <a:bodyPr lIns="0" tIns="0" rIns="0" bIns="0" anchor="t">
            <a:noAutofit/>
          </a:bodyPr>
          <a:lstStyle/>
          <a:p>
            <a:pPr>
              <a:buNone/>
              <a:defRPr sz="2175" b="1">
                <a:solidFill>
                  <a:srgbClr val="FFFFFF"/>
                </a:solidFill>
                <a:latin typeface="DejaVu Sans"/>
                <a:ea typeface="DejaVu Sans"/>
                <a:cs typeface="DejaVu Sans"/>
              </a:defRPr>
            </a:pPr>
            <a:r>
              <a:rPr sz="2175" b="1">
                <a:solidFill>
                  <a:srgbClr val="FFFFFF"/>
                </a:solidFill>
                <a:latin typeface="DejaVu Sans"/>
                <a:ea typeface="DejaVu Sans"/>
                <a:cs typeface="DejaVu Sans"/>
              </a:rPr>
              <a:t>Hesabınızın kullanımını devretmeyin</a:t>
            </a:r>
          </a:p>
        </p:txBody>
      </p:sp>
      <p:sp>
        <p:nvSpPr>
          <p:cNvPr id="12" name="Dikdörtgen 11">
            <a:extLst>
              <a:ext uri="{FF2B5EF4-FFF2-40B4-BE49-F238E27FC236}">
                <a16:creationId xmlns:a16="http://schemas.microsoft.com/office/drawing/2014/main" id="{E8AF11D6-B69B-4422-884E-6FE7464BE54D}"/>
              </a:ext>
            </a:extLst>
          </p:cNvPr>
          <p:cNvSpPr>
            <a:spLocks noGrp="1"/>
          </p:cNvSpPr>
          <p:nvPr/>
        </p:nvSpPr>
        <p:spPr>
          <a:xfrm>
            <a:off x="1562100" y="5676900"/>
            <a:ext cx="9763125" cy="590550"/>
          </a:xfrm>
          <a:prstGeom prst="rect">
            <a:avLst/>
          </a:prstGeom>
          <a:noFill/>
          <a:ln w="0">
            <a:noFill/>
          </a:ln>
        </p:spPr>
        <p:txBody>
          <a:bodyPr lIns="0" tIns="0" rIns="0" bIns="0" anchor="t">
            <a:noAutofit/>
          </a:bodyPr>
          <a:lstStyle/>
          <a:p>
            <a:pPr>
              <a:buNone/>
              <a:defRPr sz="1875" b="0">
                <a:solidFill>
                  <a:srgbClr val="C9D7E3"/>
                </a:solidFill>
                <a:latin typeface="DejaVu Sans"/>
                <a:ea typeface="DejaVu Sans"/>
                <a:cs typeface="DejaVu Sans"/>
              </a:defRPr>
            </a:pPr>
            <a:r>
              <a:rPr sz="1875" b="0">
                <a:solidFill>
                  <a:srgbClr val="C9D7E3"/>
                </a:solidFill>
                <a:latin typeface="DejaVu Sans"/>
                <a:ea typeface="DejaVu Sans"/>
                <a:cs typeface="DejaVu Sans"/>
              </a:rPr>
              <a:t>Şifre ve kod paylaşmayın. Kaynağı belirsiz parayı başkasına aktarmayın.</a:t>
            </a:r>
          </a:p>
        </p:txBody>
      </p:sp>
    </p:spTree>
    <p:extLst>
      <p:ext uri="{BB962C8B-B14F-4D97-AF65-F5344CB8AC3E}">
        <p14:creationId xmlns:p14="http://schemas.microsoft.com/office/powerpoint/2010/main" val="1801326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6F5"/>
        </a:solidFill>
        <a:effectLst/>
      </p:bgPr>
    </p:bg>
    <p:spTree>
      <p:nvGrpSpPr>
        <p:cNvPr id="1" name=""/>
        <p:cNvGrpSpPr/>
        <p:nvPr/>
      </p:nvGrpSpPr>
      <p:grpSpPr>
        <a:xfrm>
          <a:off x="0" y="0"/>
          <a:ext cx="0" cy="0"/>
          <a:chOff x="0" y="0"/>
          <a:chExt cx="0" cy="0"/>
        </a:xfrm>
      </p:grpSpPr>
      <p:sp>
        <p:nvSpPr>
          <p:cNvPr id="8" name="Dikdörtgen 7">
            <a:extLst>
              <a:ext uri="{FF2B5EF4-FFF2-40B4-BE49-F238E27FC236}">
                <a16:creationId xmlns:a16="http://schemas.microsoft.com/office/drawing/2014/main" id="{5DC28ABC-F7AF-4888-9A59-D9644C4C9F06}"/>
              </a:ext>
            </a:extLst>
          </p:cNvPr>
          <p:cNvSpPr>
            <a:spLocks noGrp="1"/>
          </p:cNvSpPr>
          <p:nvPr/>
        </p:nvSpPr>
        <p:spPr>
          <a:xfrm>
            <a:off x="685800" y="495300"/>
            <a:ext cx="10572750" cy="1047750"/>
          </a:xfrm>
          <a:prstGeom prst="rect">
            <a:avLst/>
          </a:prstGeom>
          <a:noFill/>
          <a:ln w="0">
            <a:noFill/>
          </a:ln>
        </p:spPr>
        <p:txBody>
          <a:bodyPr lIns="0" tIns="0" rIns="0" bIns="0" anchor="t">
            <a:noAutofit/>
          </a:bodyPr>
          <a:lstStyle/>
          <a:p>
            <a:pPr>
              <a:buNone/>
              <a:defRPr sz="3300" b="1">
                <a:solidFill>
                  <a:srgbClr val="132B40"/>
                </a:solidFill>
                <a:latin typeface="DejaVu Sans"/>
                <a:ea typeface="DejaVu Sans"/>
                <a:cs typeface="DejaVu Sans"/>
              </a:defRPr>
            </a:pPr>
            <a:r>
              <a:rPr sz="3300" b="1">
                <a:solidFill>
                  <a:srgbClr val="132B40"/>
                </a:solidFill>
                <a:latin typeface="DejaVu Sans"/>
                <a:ea typeface="DejaVu Sans"/>
                <a:cs typeface="DejaVu Sans"/>
              </a:rPr>
              <a:t>Türkiye’de yasal çerçeve</a:t>
            </a:r>
          </a:p>
        </p:txBody>
      </p:sp>
      <p:sp>
        <p:nvSpPr>
          <p:cNvPr id="2" name="Dikdörtgen 1">
            <a:extLst>
              <a:ext uri="{FF2B5EF4-FFF2-40B4-BE49-F238E27FC236}">
                <a16:creationId xmlns:a16="http://schemas.microsoft.com/office/drawing/2014/main" id="{CEE925ED-8071-47EC-94E9-DAB97DACAFD0}"/>
              </a:ext>
            </a:extLst>
          </p:cNvPr>
          <p:cNvSpPr>
            <a:spLocks noGrp="1"/>
          </p:cNvSpPr>
          <p:nvPr/>
        </p:nvSpPr>
        <p:spPr>
          <a:xfrm>
            <a:off x="11049000" y="6305550"/>
            <a:ext cx="523875" cy="257175"/>
          </a:xfrm>
          <a:prstGeom prst="rect">
            <a:avLst/>
          </a:prstGeom>
          <a:noFill/>
          <a:ln w="0">
            <a:noFill/>
          </a:ln>
        </p:spPr>
        <p:txBody>
          <a:bodyPr lIns="0" tIns="0" rIns="0" bIns="0" anchor="t">
            <a:noAutofit/>
          </a:bodyPr>
          <a:lstStyle/>
          <a:p>
            <a:pPr>
              <a:buNone/>
              <a:defRPr sz="1350" b="0">
                <a:solidFill>
                  <a:srgbClr val="526675"/>
                </a:solidFill>
                <a:latin typeface="DejaVu Sans"/>
                <a:ea typeface="DejaVu Sans"/>
                <a:cs typeface="DejaVu Sans"/>
              </a:defRPr>
            </a:pPr>
            <a:r>
              <a:rPr sz="1350" b="0">
                <a:solidFill>
                  <a:srgbClr val="526675"/>
                </a:solidFill>
                <a:latin typeface="DejaVu Sans"/>
                <a:ea typeface="DejaVu Sans"/>
                <a:cs typeface="DejaVu Sans"/>
              </a:rPr>
              <a:t>11</a:t>
            </a:r>
          </a:p>
        </p:txBody>
      </p:sp>
      <p:sp>
        <p:nvSpPr>
          <p:cNvPr id="3" name="Dikdörtgen 2">
            <a:extLst>
              <a:ext uri="{FF2B5EF4-FFF2-40B4-BE49-F238E27FC236}">
                <a16:creationId xmlns:a16="http://schemas.microsoft.com/office/drawing/2014/main" id="{55C61A73-17EC-41D4-98AA-333E60CBF2B9}"/>
              </a:ext>
            </a:extLst>
          </p:cNvPr>
          <p:cNvSpPr>
            <a:spLocks noGrp="1"/>
          </p:cNvSpPr>
          <p:nvPr/>
        </p:nvSpPr>
        <p:spPr>
          <a:xfrm>
            <a:off x="685800" y="1924050"/>
            <a:ext cx="4953000" cy="552450"/>
          </a:xfrm>
          <a:prstGeom prst="rect">
            <a:avLst/>
          </a:prstGeom>
          <a:noFill/>
          <a:ln w="0">
            <a:noFill/>
          </a:ln>
        </p:spPr>
        <p:txBody>
          <a:bodyPr lIns="0" tIns="0" rIns="0" bIns="0" anchor="t">
            <a:noAutofit/>
          </a:bodyPr>
          <a:lstStyle/>
          <a:p>
            <a:pPr>
              <a:buNone/>
              <a:defRPr sz="2550" b="1">
                <a:solidFill>
                  <a:srgbClr val="007F83"/>
                </a:solidFill>
                <a:latin typeface="DejaVu Sans"/>
                <a:ea typeface="DejaVu Sans"/>
                <a:cs typeface="DejaVu Sans"/>
              </a:defRPr>
            </a:pPr>
            <a:r>
              <a:rPr sz="2550" b="1">
                <a:solidFill>
                  <a:srgbClr val="007F83"/>
                </a:solidFill>
                <a:latin typeface="DejaVu Sans"/>
                <a:ea typeface="DejaVu Sans"/>
                <a:cs typeface="DejaVu Sans"/>
              </a:rPr>
              <a:t>Oynamak</a:t>
            </a:r>
          </a:p>
        </p:txBody>
      </p:sp>
      <p:sp>
        <p:nvSpPr>
          <p:cNvPr id="4" name="Dikdörtgen 3">
            <a:extLst>
              <a:ext uri="{FF2B5EF4-FFF2-40B4-BE49-F238E27FC236}">
                <a16:creationId xmlns:a16="http://schemas.microsoft.com/office/drawing/2014/main" id="{D54A961F-87F2-4420-9066-656CA1593FC6}"/>
              </a:ext>
            </a:extLst>
          </p:cNvPr>
          <p:cNvSpPr>
            <a:spLocks noGrp="1"/>
          </p:cNvSpPr>
          <p:nvPr/>
        </p:nvSpPr>
        <p:spPr>
          <a:xfrm>
            <a:off x="723900" y="2619375"/>
            <a:ext cx="4667250" cy="2952750"/>
          </a:xfrm>
          <a:prstGeom prst="rect">
            <a:avLst/>
          </a:prstGeom>
          <a:noFill/>
          <a:ln w="0">
            <a:noFill/>
          </a:ln>
        </p:spPr>
        <p:txBody>
          <a:bodyPr lIns="0" tIns="0" rIns="0" bIns="0" anchor="t">
            <a:noAutofit/>
          </a:bodyPr>
          <a:lstStyle/>
          <a:p>
            <a:pPr>
              <a:buNone/>
              <a:defRPr sz="2175" b="0">
                <a:solidFill>
                  <a:srgbClr val="132B40"/>
                </a:solidFill>
                <a:latin typeface="DejaVu Sans"/>
                <a:ea typeface="DejaVu Sans"/>
                <a:cs typeface="DejaVu Sans"/>
              </a:defRPr>
            </a:pPr>
            <a:r>
              <a:rPr sz="1950" b="0">
                <a:solidFill>
                  <a:srgbClr val="132B40"/>
                </a:solidFill>
                <a:latin typeface="DejaVu Sans"/>
                <a:ea typeface="DejaVu Sans"/>
                <a:cs typeface="DejaVu Sans"/>
              </a:rPr>
              <a:t>Yetkisiz spor bahsini oynamak, 7258 sayılı Kanun m. 5/d kapsamında idari para cezasına tabidir.</a:t>
            </a:r>
          </a:p>
          <a:p>
            <a:endParaRPr sz="1950" b="0">
              <a:solidFill>
                <a:srgbClr val="132B40"/>
              </a:solidFill>
              <a:latin typeface="DejaVu Sans"/>
              <a:ea typeface="DejaVu Sans"/>
              <a:cs typeface="DejaVu Sans"/>
            </a:endParaRPr>
          </a:p>
          <a:p>
            <a:pPr>
              <a:buNone/>
              <a:defRPr sz="2175" b="0">
                <a:solidFill>
                  <a:srgbClr val="132B40"/>
                </a:solidFill>
                <a:latin typeface="DejaVu Sans"/>
                <a:ea typeface="DejaVu Sans"/>
                <a:cs typeface="DejaVu Sans"/>
              </a:defRPr>
            </a:pPr>
            <a:r>
              <a:rPr sz="1950" b="0">
                <a:solidFill>
                  <a:srgbClr val="132B40"/>
                </a:solidFill>
                <a:latin typeface="DejaVu Sans"/>
                <a:ea typeface="DejaVu Sans"/>
                <a:cs typeface="DejaVu Sans"/>
              </a:rPr>
              <a:t>Yasal izin, sağlık riskini ortadan kaldırmaz.</a:t>
            </a:r>
          </a:p>
        </p:txBody>
      </p:sp>
      <p:sp>
        <p:nvSpPr>
          <p:cNvPr id="5" name="Dikdörtgen 4">
            <a:extLst>
              <a:ext uri="{FF2B5EF4-FFF2-40B4-BE49-F238E27FC236}">
                <a16:creationId xmlns:a16="http://schemas.microsoft.com/office/drawing/2014/main" id="{0D7F009F-BEB8-4C42-85A2-835D2AEED77C}"/>
              </a:ext>
            </a:extLst>
          </p:cNvPr>
          <p:cNvSpPr>
            <a:spLocks noGrp="1"/>
          </p:cNvSpPr>
          <p:nvPr/>
        </p:nvSpPr>
        <p:spPr>
          <a:xfrm>
            <a:off x="6581775" y="1924050"/>
            <a:ext cx="4905375" cy="857250"/>
          </a:xfrm>
          <a:prstGeom prst="rect">
            <a:avLst/>
          </a:prstGeom>
          <a:noFill/>
          <a:ln w="0">
            <a:noFill/>
          </a:ln>
        </p:spPr>
        <p:txBody>
          <a:bodyPr lIns="0" tIns="0" rIns="0" bIns="0" anchor="t">
            <a:noAutofit/>
          </a:bodyPr>
          <a:lstStyle/>
          <a:p>
            <a:pPr>
              <a:buNone/>
              <a:defRPr sz="2550" b="1">
                <a:solidFill>
                  <a:srgbClr val="132B40"/>
                </a:solidFill>
                <a:latin typeface="DejaVu Sans"/>
                <a:ea typeface="DejaVu Sans"/>
                <a:cs typeface="DejaVu Sans"/>
              </a:defRPr>
            </a:pPr>
            <a:r>
              <a:rPr sz="2550" b="1">
                <a:solidFill>
                  <a:srgbClr val="132B40"/>
                </a:solidFill>
                <a:latin typeface="DejaVu Sans"/>
                <a:ea typeface="DejaVu Sans"/>
                <a:cs typeface="DejaVu Sans"/>
              </a:rPr>
              <a:t>Oynatmak ve aracılık</a:t>
            </a:r>
          </a:p>
        </p:txBody>
      </p:sp>
      <p:sp>
        <p:nvSpPr>
          <p:cNvPr id="6" name="Dikdörtgen 5">
            <a:extLst>
              <a:ext uri="{FF2B5EF4-FFF2-40B4-BE49-F238E27FC236}">
                <a16:creationId xmlns:a16="http://schemas.microsoft.com/office/drawing/2014/main" id="{84C2CCEC-C215-45D2-943F-A2F3BDC90685}"/>
              </a:ext>
            </a:extLst>
          </p:cNvPr>
          <p:cNvSpPr>
            <a:spLocks noGrp="1"/>
          </p:cNvSpPr>
          <p:nvPr/>
        </p:nvSpPr>
        <p:spPr>
          <a:xfrm>
            <a:off x="6667500" y="2619375"/>
            <a:ext cx="4667250" cy="2952750"/>
          </a:xfrm>
          <a:prstGeom prst="rect">
            <a:avLst/>
          </a:prstGeom>
          <a:noFill/>
          <a:ln w="0">
            <a:noFill/>
          </a:ln>
        </p:spPr>
        <p:txBody>
          <a:bodyPr lIns="0" tIns="0" rIns="0" bIns="0" anchor="t">
            <a:noAutofit/>
          </a:bodyPr>
          <a:lstStyle/>
          <a:p>
            <a:pPr>
              <a:buNone/>
              <a:defRPr sz="2175" b="0">
                <a:solidFill>
                  <a:srgbClr val="132B40"/>
                </a:solidFill>
                <a:latin typeface="DejaVu Sans"/>
                <a:ea typeface="DejaVu Sans"/>
                <a:cs typeface="DejaVu Sans"/>
              </a:defRPr>
            </a:pPr>
            <a:r>
              <a:rPr sz="1950" b="0">
                <a:solidFill>
                  <a:srgbClr val="132B40"/>
                </a:solidFill>
                <a:latin typeface="DejaVu Sans"/>
                <a:ea typeface="DejaVu Sans"/>
                <a:cs typeface="DejaVu Sans"/>
              </a:rPr>
              <a:t>Yetkisiz bahis oynatma, para nakline aracılık ve reklamla teşvik, hapis ve adli para cezası gerektirebilir.</a:t>
            </a:r>
          </a:p>
          <a:p>
            <a:endParaRPr sz="1950" b="0">
              <a:solidFill>
                <a:srgbClr val="132B40"/>
              </a:solidFill>
              <a:latin typeface="DejaVu Sans"/>
              <a:ea typeface="DejaVu Sans"/>
              <a:cs typeface="DejaVu Sans"/>
            </a:endParaRPr>
          </a:p>
          <a:p>
            <a:pPr>
              <a:buNone/>
              <a:defRPr sz="2175" b="0">
                <a:solidFill>
                  <a:srgbClr val="132B40"/>
                </a:solidFill>
                <a:latin typeface="DejaVu Sans"/>
                <a:ea typeface="DejaVu Sans"/>
                <a:cs typeface="DejaVu Sans"/>
              </a:defRPr>
            </a:pPr>
            <a:r>
              <a:rPr sz="1950" b="0">
                <a:solidFill>
                  <a:srgbClr val="132B40"/>
                </a:solidFill>
                <a:latin typeface="DejaVu Sans"/>
                <a:ea typeface="DejaVu Sans"/>
                <a:cs typeface="DejaVu Sans"/>
              </a:rPr>
              <a:t>Şans oyunları için ayrıca 320 sayılı KHK m. 52 düzenlemesi vardır.</a:t>
            </a:r>
          </a:p>
        </p:txBody>
      </p:sp>
      <p:sp>
        <p:nvSpPr>
          <p:cNvPr id="7" name="Dikdörtgen 6">
            <a:extLst>
              <a:ext uri="{FF2B5EF4-FFF2-40B4-BE49-F238E27FC236}">
                <a16:creationId xmlns:a16="http://schemas.microsoft.com/office/drawing/2014/main" id="{F431518B-C863-40A5-BB43-A7B6A76AF8EF}"/>
              </a:ext>
            </a:extLst>
          </p:cNvPr>
          <p:cNvSpPr>
            <a:spLocks noGrp="1"/>
          </p:cNvSpPr>
          <p:nvPr/>
        </p:nvSpPr>
        <p:spPr>
          <a:xfrm>
            <a:off x="685800" y="5581650"/>
            <a:ext cx="10572750" cy="685800"/>
          </a:xfrm>
          <a:prstGeom prst="rect">
            <a:avLst/>
          </a:prstGeom>
          <a:noFill/>
          <a:ln w="0">
            <a:noFill/>
          </a:ln>
        </p:spPr>
        <p:txBody>
          <a:bodyPr lIns="0" tIns="0" rIns="0" bIns="0" anchor="t">
            <a:noAutofit/>
          </a:bodyPr>
          <a:lstStyle/>
          <a:p>
            <a:pPr>
              <a:buNone/>
              <a:defRPr sz="2025" b="1">
                <a:solidFill>
                  <a:srgbClr val="007F83"/>
                </a:solidFill>
                <a:latin typeface="DejaVu Sans"/>
                <a:ea typeface="DejaVu Sans"/>
                <a:cs typeface="DejaVu Sans"/>
              </a:defRPr>
            </a:pPr>
            <a:r>
              <a:rPr sz="2025" b="1">
                <a:solidFill>
                  <a:srgbClr val="007F83"/>
                </a:solidFill>
                <a:latin typeface="DejaVu Sans"/>
                <a:ea typeface="DejaVu Sans"/>
                <a:cs typeface="DejaVu Sans"/>
              </a:rPr>
              <a:t>Sonuçlar fiile ve olayın koşullarına göre değişir. Yabancı lisans, Türkiye’de yetki yerine geçmez.</a:t>
            </a:r>
          </a:p>
        </p:txBody>
      </p:sp>
    </p:spTree>
    <p:extLst>
      <p:ext uri="{BB962C8B-B14F-4D97-AF65-F5344CB8AC3E}">
        <p14:creationId xmlns:p14="http://schemas.microsoft.com/office/powerpoint/2010/main" val="531280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B2037"/>
        </a:solidFill>
        <a:effectLst/>
      </p:bgPr>
    </p:bg>
    <p:spTree>
      <p:nvGrpSpPr>
        <p:cNvPr id="1" name=""/>
        <p:cNvGrpSpPr/>
        <p:nvPr/>
      </p:nvGrpSpPr>
      <p:grpSpPr>
        <a:xfrm>
          <a:off x="0" y="0"/>
          <a:ext cx="0" cy="0"/>
          <a:chOff x="0" y="0"/>
          <a:chExt cx="0" cy="0"/>
        </a:xfrm>
      </p:grpSpPr>
      <p:sp>
        <p:nvSpPr>
          <p:cNvPr id="15" name="Dikdörtgen 14">
            <a:extLst>
              <a:ext uri="{FF2B5EF4-FFF2-40B4-BE49-F238E27FC236}">
                <a16:creationId xmlns:a16="http://schemas.microsoft.com/office/drawing/2014/main" id="{BD949AC9-89B4-48C0-9F71-7A4598536768}"/>
              </a:ext>
            </a:extLst>
          </p:cNvPr>
          <p:cNvSpPr>
            <a:spLocks noGrp="1"/>
          </p:cNvSpPr>
          <p:nvPr/>
        </p:nvSpPr>
        <p:spPr>
          <a:xfrm>
            <a:off x="685800" y="495300"/>
            <a:ext cx="10572750" cy="1047750"/>
          </a:xfrm>
          <a:prstGeom prst="rect">
            <a:avLst/>
          </a:prstGeom>
          <a:noFill/>
          <a:ln w="0">
            <a:noFill/>
          </a:ln>
        </p:spPr>
        <p:txBody>
          <a:bodyPr lIns="0" tIns="0" rIns="0" bIns="0" anchor="t">
            <a:noAutofit/>
          </a:bodyPr>
          <a:lstStyle/>
          <a:p>
            <a:pPr>
              <a:buNone/>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Dijital ortamda korunma adımları</a:t>
            </a:r>
          </a:p>
        </p:txBody>
      </p:sp>
      <p:sp>
        <p:nvSpPr>
          <p:cNvPr id="2" name="Dikdörtgen 1">
            <a:extLst>
              <a:ext uri="{FF2B5EF4-FFF2-40B4-BE49-F238E27FC236}">
                <a16:creationId xmlns:a16="http://schemas.microsoft.com/office/drawing/2014/main" id="{A5026B99-6448-445A-93F1-521C4BF007B5}"/>
              </a:ext>
            </a:extLst>
          </p:cNvPr>
          <p:cNvSpPr>
            <a:spLocks noGrp="1"/>
          </p:cNvSpPr>
          <p:nvPr/>
        </p:nvSpPr>
        <p:spPr>
          <a:xfrm>
            <a:off x="11049000" y="6305550"/>
            <a:ext cx="523875" cy="257175"/>
          </a:xfrm>
          <a:prstGeom prst="rect">
            <a:avLst/>
          </a:prstGeom>
          <a:noFill/>
          <a:ln w="0">
            <a:noFill/>
          </a:ln>
        </p:spPr>
        <p:txBody>
          <a:bodyPr lIns="0" tIns="0" rIns="0" bIns="0" anchor="t">
            <a:noAutofit/>
          </a:bodyPr>
          <a:lstStyle/>
          <a:p>
            <a:pPr>
              <a:buNone/>
              <a:defRPr sz="1350" b="0">
                <a:solidFill>
                  <a:srgbClr val="68D5E8"/>
                </a:solidFill>
                <a:latin typeface="DejaVu Sans"/>
                <a:ea typeface="DejaVu Sans"/>
                <a:cs typeface="DejaVu Sans"/>
              </a:defRPr>
            </a:pPr>
            <a:r>
              <a:rPr sz="1350" b="0">
                <a:solidFill>
                  <a:srgbClr val="68D5E8"/>
                </a:solidFill>
                <a:latin typeface="DejaVu Sans"/>
                <a:ea typeface="DejaVu Sans"/>
                <a:cs typeface="DejaVu Sans"/>
              </a:rPr>
              <a:t>12</a:t>
            </a:r>
          </a:p>
        </p:txBody>
      </p:sp>
      <p:sp>
        <p:nvSpPr>
          <p:cNvPr id="3" name="Dikdörtgen 2">
            <a:extLst>
              <a:ext uri="{FF2B5EF4-FFF2-40B4-BE49-F238E27FC236}">
                <a16:creationId xmlns:a16="http://schemas.microsoft.com/office/drawing/2014/main" id="{707CF2D3-8062-4775-8DB9-FA13BD0EA102}"/>
              </a:ext>
            </a:extLst>
          </p:cNvPr>
          <p:cNvSpPr>
            <a:spLocks noGrp="1"/>
          </p:cNvSpPr>
          <p:nvPr/>
        </p:nvSpPr>
        <p:spPr>
          <a:xfrm>
            <a:off x="685800" y="1704975"/>
            <a:ext cx="666750" cy="476250"/>
          </a:xfrm>
          <a:prstGeom prst="rect">
            <a:avLst/>
          </a:prstGeom>
          <a:noFill/>
          <a:ln w="0">
            <a:noFill/>
          </a:ln>
        </p:spPr>
        <p:txBody>
          <a:bodyPr lIns="0" tIns="0" rIns="0" bIns="0" anchor="t">
            <a:noAutofit/>
          </a:bodyPr>
          <a:lstStyle/>
          <a:p>
            <a:pPr>
              <a:buNone/>
              <a:defRPr sz="2325" b="1">
                <a:solidFill>
                  <a:srgbClr val="68D5E8"/>
                </a:solidFill>
                <a:latin typeface="DejaVu Sans"/>
                <a:ea typeface="DejaVu Sans"/>
                <a:cs typeface="DejaVu Sans"/>
              </a:defRPr>
            </a:pPr>
            <a:r>
              <a:rPr sz="2325" b="1">
                <a:solidFill>
                  <a:srgbClr val="68D5E8"/>
                </a:solidFill>
                <a:latin typeface="DejaVu Sans"/>
                <a:ea typeface="DejaVu Sans"/>
                <a:cs typeface="DejaVu Sans"/>
              </a:rPr>
              <a:t>01</a:t>
            </a:r>
          </a:p>
        </p:txBody>
      </p:sp>
      <p:sp>
        <p:nvSpPr>
          <p:cNvPr id="4" name="Dikdörtgen 3">
            <a:extLst>
              <a:ext uri="{FF2B5EF4-FFF2-40B4-BE49-F238E27FC236}">
                <a16:creationId xmlns:a16="http://schemas.microsoft.com/office/drawing/2014/main" id="{E1F8855E-9270-4782-A87B-A5DA7099FE4D}"/>
              </a:ext>
            </a:extLst>
          </p:cNvPr>
          <p:cNvSpPr>
            <a:spLocks noGrp="1"/>
          </p:cNvSpPr>
          <p:nvPr/>
        </p:nvSpPr>
        <p:spPr>
          <a:xfrm>
            <a:off x="1562100" y="1704975"/>
            <a:ext cx="9906000" cy="457200"/>
          </a:xfrm>
          <a:prstGeom prst="rect">
            <a:avLst/>
          </a:prstGeom>
          <a:noFill/>
          <a:ln w="0">
            <a:noFill/>
          </a:ln>
        </p:spPr>
        <p:txBody>
          <a:bodyPr lIns="0" tIns="0" rIns="0" bIns="0" anchor="t">
            <a:noAutofit/>
          </a:bodyPr>
          <a:lstStyle/>
          <a:p>
            <a:pPr>
              <a:buNone/>
              <a:defRPr sz="2175" b="1">
                <a:solidFill>
                  <a:srgbClr val="FFFFFF"/>
                </a:solidFill>
                <a:latin typeface="DejaVu Sans"/>
                <a:ea typeface="DejaVu Sans"/>
                <a:cs typeface="DejaVu Sans"/>
              </a:defRPr>
            </a:pPr>
            <a:r>
              <a:rPr sz="2175" b="1">
                <a:solidFill>
                  <a:srgbClr val="FFFFFF"/>
                </a:solidFill>
                <a:latin typeface="DejaVu Sans"/>
                <a:ea typeface="DejaVu Sans"/>
                <a:cs typeface="DejaVu Sans"/>
              </a:rPr>
              <a:t>Bahis ve kumar içeriklerini engelleyin</a:t>
            </a:r>
          </a:p>
        </p:txBody>
      </p:sp>
      <p:sp>
        <p:nvSpPr>
          <p:cNvPr id="5" name="Dikdörtgen 4">
            <a:extLst>
              <a:ext uri="{FF2B5EF4-FFF2-40B4-BE49-F238E27FC236}">
                <a16:creationId xmlns:a16="http://schemas.microsoft.com/office/drawing/2014/main" id="{280D4B8F-13E8-46DA-8DE3-EA42897A6E48}"/>
              </a:ext>
            </a:extLst>
          </p:cNvPr>
          <p:cNvSpPr>
            <a:spLocks noGrp="1"/>
          </p:cNvSpPr>
          <p:nvPr/>
        </p:nvSpPr>
        <p:spPr>
          <a:xfrm>
            <a:off x="1562100" y="2133600"/>
            <a:ext cx="9763125" cy="590550"/>
          </a:xfrm>
          <a:prstGeom prst="rect">
            <a:avLst/>
          </a:prstGeom>
          <a:noFill/>
          <a:ln w="0">
            <a:noFill/>
          </a:ln>
        </p:spPr>
        <p:txBody>
          <a:bodyPr lIns="0" tIns="0" rIns="0" bIns="0" anchor="t">
            <a:noAutofit/>
          </a:bodyPr>
          <a:lstStyle/>
          <a:p>
            <a:pPr>
              <a:buNone/>
              <a:defRPr sz="1875" b="0">
                <a:solidFill>
                  <a:srgbClr val="C9D7E3"/>
                </a:solidFill>
                <a:latin typeface="DejaVu Sans"/>
                <a:ea typeface="DejaVu Sans"/>
                <a:cs typeface="DejaVu Sans"/>
              </a:defRPr>
            </a:pPr>
            <a:r>
              <a:rPr sz="1875" b="0">
                <a:solidFill>
                  <a:srgbClr val="C9D7E3"/>
                </a:solidFill>
                <a:latin typeface="DejaVu Sans"/>
                <a:ea typeface="DejaVu Sans"/>
                <a:cs typeface="DejaVu Sans"/>
              </a:rPr>
              <a:t>Uygulamaları kaldırın, bildirimleri kapatın, reklam hesaplarını bildirin.</a:t>
            </a:r>
          </a:p>
        </p:txBody>
      </p:sp>
      <p:sp>
        <p:nvSpPr>
          <p:cNvPr id="6" name="Dikdörtgen 5">
            <a:extLst>
              <a:ext uri="{FF2B5EF4-FFF2-40B4-BE49-F238E27FC236}">
                <a16:creationId xmlns:a16="http://schemas.microsoft.com/office/drawing/2014/main" id="{987A29C3-9475-465B-8DDA-EB634B3BC21D}"/>
              </a:ext>
            </a:extLst>
          </p:cNvPr>
          <p:cNvSpPr>
            <a:spLocks noGrp="1"/>
          </p:cNvSpPr>
          <p:nvPr/>
        </p:nvSpPr>
        <p:spPr>
          <a:xfrm>
            <a:off x="685800" y="2743200"/>
            <a:ext cx="666750" cy="476250"/>
          </a:xfrm>
          <a:prstGeom prst="rect">
            <a:avLst/>
          </a:prstGeom>
          <a:noFill/>
          <a:ln w="0">
            <a:noFill/>
          </a:ln>
        </p:spPr>
        <p:txBody>
          <a:bodyPr lIns="0" tIns="0" rIns="0" bIns="0" anchor="t">
            <a:noAutofit/>
          </a:bodyPr>
          <a:lstStyle/>
          <a:p>
            <a:pPr>
              <a:buNone/>
              <a:defRPr sz="2325" b="1">
                <a:solidFill>
                  <a:srgbClr val="68D5E8"/>
                </a:solidFill>
                <a:latin typeface="DejaVu Sans"/>
                <a:ea typeface="DejaVu Sans"/>
                <a:cs typeface="DejaVu Sans"/>
              </a:defRPr>
            </a:pPr>
            <a:r>
              <a:rPr sz="2325" b="1">
                <a:solidFill>
                  <a:srgbClr val="68D5E8"/>
                </a:solidFill>
                <a:latin typeface="DejaVu Sans"/>
                <a:ea typeface="DejaVu Sans"/>
                <a:cs typeface="DejaVu Sans"/>
              </a:rPr>
              <a:t>02</a:t>
            </a:r>
          </a:p>
        </p:txBody>
      </p:sp>
      <p:sp>
        <p:nvSpPr>
          <p:cNvPr id="7" name="Dikdörtgen 6">
            <a:extLst>
              <a:ext uri="{FF2B5EF4-FFF2-40B4-BE49-F238E27FC236}">
                <a16:creationId xmlns:a16="http://schemas.microsoft.com/office/drawing/2014/main" id="{E05FEDD3-A85E-4CEE-8786-66BE359FCD94}"/>
              </a:ext>
            </a:extLst>
          </p:cNvPr>
          <p:cNvSpPr>
            <a:spLocks noGrp="1"/>
          </p:cNvSpPr>
          <p:nvPr/>
        </p:nvSpPr>
        <p:spPr>
          <a:xfrm>
            <a:off x="1562100" y="2743200"/>
            <a:ext cx="9906000" cy="457200"/>
          </a:xfrm>
          <a:prstGeom prst="rect">
            <a:avLst/>
          </a:prstGeom>
          <a:noFill/>
          <a:ln w="0">
            <a:noFill/>
          </a:ln>
        </p:spPr>
        <p:txBody>
          <a:bodyPr lIns="0" tIns="0" rIns="0" bIns="0" anchor="t">
            <a:noAutofit/>
          </a:bodyPr>
          <a:lstStyle/>
          <a:p>
            <a:pPr>
              <a:buNone/>
              <a:defRPr sz="2175" b="1">
                <a:solidFill>
                  <a:srgbClr val="FFFFFF"/>
                </a:solidFill>
                <a:latin typeface="DejaVu Sans"/>
                <a:ea typeface="DejaVu Sans"/>
                <a:cs typeface="DejaVu Sans"/>
              </a:defRPr>
            </a:pPr>
            <a:r>
              <a:rPr sz="2175" b="1">
                <a:solidFill>
                  <a:srgbClr val="FFFFFF"/>
                </a:solidFill>
                <a:latin typeface="DejaVu Sans"/>
                <a:ea typeface="DejaVu Sans"/>
                <a:cs typeface="DejaVu Sans"/>
              </a:rPr>
              <a:t>Erişimi zorlaştırın</a:t>
            </a:r>
          </a:p>
        </p:txBody>
      </p:sp>
      <p:sp>
        <p:nvSpPr>
          <p:cNvPr id="8" name="Dikdörtgen 7">
            <a:extLst>
              <a:ext uri="{FF2B5EF4-FFF2-40B4-BE49-F238E27FC236}">
                <a16:creationId xmlns:a16="http://schemas.microsoft.com/office/drawing/2014/main" id="{799B4BB1-8536-4EC2-A641-3CBC4C1A9340}"/>
              </a:ext>
            </a:extLst>
          </p:cNvPr>
          <p:cNvSpPr>
            <a:spLocks noGrp="1"/>
          </p:cNvSpPr>
          <p:nvPr/>
        </p:nvSpPr>
        <p:spPr>
          <a:xfrm>
            <a:off x="1562100" y="3171825"/>
            <a:ext cx="9763125" cy="590550"/>
          </a:xfrm>
          <a:prstGeom prst="rect">
            <a:avLst/>
          </a:prstGeom>
          <a:noFill/>
          <a:ln w="0">
            <a:noFill/>
          </a:ln>
        </p:spPr>
        <p:txBody>
          <a:bodyPr lIns="0" tIns="0" rIns="0" bIns="0" anchor="t">
            <a:noAutofit/>
          </a:bodyPr>
          <a:lstStyle/>
          <a:p>
            <a:pPr>
              <a:buNone/>
              <a:defRPr sz="1875" b="0">
                <a:solidFill>
                  <a:srgbClr val="C9D7E3"/>
                </a:solidFill>
                <a:latin typeface="DejaVu Sans"/>
                <a:ea typeface="DejaVu Sans"/>
                <a:cs typeface="DejaVu Sans"/>
              </a:defRPr>
            </a:pPr>
            <a:r>
              <a:rPr sz="1875" b="0">
                <a:solidFill>
                  <a:srgbClr val="C9D7E3"/>
                </a:solidFill>
                <a:latin typeface="DejaVu Sans"/>
                <a:ea typeface="DejaVu Sans"/>
                <a:cs typeface="DejaVu Sans"/>
              </a:rPr>
              <a:t>Cihaz ve tarayıcı engelleri kurun, varsa hesap kapatma seçeneklerini kullanın.</a:t>
            </a:r>
          </a:p>
        </p:txBody>
      </p:sp>
      <p:sp>
        <p:nvSpPr>
          <p:cNvPr id="9" name="Dikdörtgen 8">
            <a:extLst>
              <a:ext uri="{FF2B5EF4-FFF2-40B4-BE49-F238E27FC236}">
                <a16:creationId xmlns:a16="http://schemas.microsoft.com/office/drawing/2014/main" id="{772353A3-F8DD-4A35-914C-18054FB8899F}"/>
              </a:ext>
            </a:extLst>
          </p:cNvPr>
          <p:cNvSpPr>
            <a:spLocks noGrp="1"/>
          </p:cNvSpPr>
          <p:nvPr/>
        </p:nvSpPr>
        <p:spPr>
          <a:xfrm>
            <a:off x="685800" y="3781425"/>
            <a:ext cx="666750" cy="476250"/>
          </a:xfrm>
          <a:prstGeom prst="rect">
            <a:avLst/>
          </a:prstGeom>
          <a:noFill/>
          <a:ln w="0">
            <a:noFill/>
          </a:ln>
        </p:spPr>
        <p:txBody>
          <a:bodyPr lIns="0" tIns="0" rIns="0" bIns="0" anchor="t">
            <a:noAutofit/>
          </a:bodyPr>
          <a:lstStyle/>
          <a:p>
            <a:pPr>
              <a:buNone/>
              <a:defRPr sz="2325" b="1">
                <a:solidFill>
                  <a:srgbClr val="68D5E8"/>
                </a:solidFill>
                <a:latin typeface="DejaVu Sans"/>
                <a:ea typeface="DejaVu Sans"/>
                <a:cs typeface="DejaVu Sans"/>
              </a:defRPr>
            </a:pPr>
            <a:r>
              <a:rPr sz="2325" b="1">
                <a:solidFill>
                  <a:srgbClr val="68D5E8"/>
                </a:solidFill>
                <a:latin typeface="DejaVu Sans"/>
                <a:ea typeface="DejaVu Sans"/>
                <a:cs typeface="DejaVu Sans"/>
              </a:rPr>
              <a:t>03</a:t>
            </a:r>
          </a:p>
        </p:txBody>
      </p:sp>
      <p:sp>
        <p:nvSpPr>
          <p:cNvPr id="10" name="Dikdörtgen 9">
            <a:extLst>
              <a:ext uri="{FF2B5EF4-FFF2-40B4-BE49-F238E27FC236}">
                <a16:creationId xmlns:a16="http://schemas.microsoft.com/office/drawing/2014/main" id="{6FA10FBA-AE99-4DD8-A8C0-D9F8167292B9}"/>
              </a:ext>
            </a:extLst>
          </p:cNvPr>
          <p:cNvSpPr>
            <a:spLocks noGrp="1"/>
          </p:cNvSpPr>
          <p:nvPr/>
        </p:nvSpPr>
        <p:spPr>
          <a:xfrm>
            <a:off x="1562100" y="3781425"/>
            <a:ext cx="9906000" cy="457200"/>
          </a:xfrm>
          <a:prstGeom prst="rect">
            <a:avLst/>
          </a:prstGeom>
          <a:noFill/>
          <a:ln w="0">
            <a:noFill/>
          </a:ln>
        </p:spPr>
        <p:txBody>
          <a:bodyPr lIns="0" tIns="0" rIns="0" bIns="0" anchor="t">
            <a:noAutofit/>
          </a:bodyPr>
          <a:lstStyle/>
          <a:p>
            <a:pPr>
              <a:buNone/>
              <a:defRPr sz="2175" b="1">
                <a:solidFill>
                  <a:srgbClr val="FFFFFF"/>
                </a:solidFill>
                <a:latin typeface="DejaVu Sans"/>
                <a:ea typeface="DejaVu Sans"/>
                <a:cs typeface="DejaVu Sans"/>
              </a:defRPr>
            </a:pPr>
            <a:r>
              <a:rPr sz="2175" b="1">
                <a:solidFill>
                  <a:srgbClr val="FFFFFF"/>
                </a:solidFill>
                <a:latin typeface="DejaVu Sans"/>
                <a:ea typeface="DejaVu Sans"/>
                <a:cs typeface="DejaVu Sans"/>
              </a:rPr>
              <a:t>Tetikleyici gruplardan uzaklaşın</a:t>
            </a:r>
          </a:p>
        </p:txBody>
      </p:sp>
      <p:sp>
        <p:nvSpPr>
          <p:cNvPr id="11" name="Dikdörtgen 10">
            <a:extLst>
              <a:ext uri="{FF2B5EF4-FFF2-40B4-BE49-F238E27FC236}">
                <a16:creationId xmlns:a16="http://schemas.microsoft.com/office/drawing/2014/main" id="{D100086E-4932-4691-8C85-DFEA6C818984}"/>
              </a:ext>
            </a:extLst>
          </p:cNvPr>
          <p:cNvSpPr>
            <a:spLocks noGrp="1"/>
          </p:cNvSpPr>
          <p:nvPr/>
        </p:nvSpPr>
        <p:spPr>
          <a:xfrm>
            <a:off x="1562100" y="4210050"/>
            <a:ext cx="9763125" cy="590550"/>
          </a:xfrm>
          <a:prstGeom prst="rect">
            <a:avLst/>
          </a:prstGeom>
          <a:noFill/>
          <a:ln w="0">
            <a:noFill/>
          </a:ln>
        </p:spPr>
        <p:txBody>
          <a:bodyPr lIns="0" tIns="0" rIns="0" bIns="0" anchor="t">
            <a:noAutofit/>
          </a:bodyPr>
          <a:lstStyle/>
          <a:p>
            <a:pPr>
              <a:buNone/>
              <a:defRPr sz="1875" b="0">
                <a:solidFill>
                  <a:srgbClr val="C9D7E3"/>
                </a:solidFill>
                <a:latin typeface="DejaVu Sans"/>
                <a:ea typeface="DejaVu Sans"/>
                <a:cs typeface="DejaVu Sans"/>
              </a:defRPr>
            </a:pPr>
            <a:r>
              <a:rPr sz="1875" b="0">
                <a:solidFill>
                  <a:srgbClr val="C9D7E3"/>
                </a:solidFill>
                <a:latin typeface="DejaVu Sans"/>
                <a:ea typeface="DejaVu Sans"/>
                <a:cs typeface="DejaVu Sans"/>
              </a:rPr>
              <a:t>Kupon, bonus ve kazanç paylaşan gruplardan çıkın.</a:t>
            </a:r>
          </a:p>
        </p:txBody>
      </p:sp>
      <p:sp>
        <p:nvSpPr>
          <p:cNvPr id="12" name="Dikdörtgen 11">
            <a:extLst>
              <a:ext uri="{FF2B5EF4-FFF2-40B4-BE49-F238E27FC236}">
                <a16:creationId xmlns:a16="http://schemas.microsoft.com/office/drawing/2014/main" id="{00E835BE-9BDB-4BDA-9B3E-3E071B053A67}"/>
              </a:ext>
            </a:extLst>
          </p:cNvPr>
          <p:cNvSpPr>
            <a:spLocks noGrp="1"/>
          </p:cNvSpPr>
          <p:nvPr/>
        </p:nvSpPr>
        <p:spPr>
          <a:xfrm>
            <a:off x="685800" y="4819650"/>
            <a:ext cx="666750" cy="476250"/>
          </a:xfrm>
          <a:prstGeom prst="rect">
            <a:avLst/>
          </a:prstGeom>
          <a:noFill/>
          <a:ln w="0">
            <a:noFill/>
          </a:ln>
        </p:spPr>
        <p:txBody>
          <a:bodyPr lIns="0" tIns="0" rIns="0" bIns="0" anchor="t">
            <a:noAutofit/>
          </a:bodyPr>
          <a:lstStyle/>
          <a:p>
            <a:pPr>
              <a:buNone/>
              <a:defRPr sz="2325" b="1">
                <a:solidFill>
                  <a:srgbClr val="68D5E8"/>
                </a:solidFill>
                <a:latin typeface="DejaVu Sans"/>
                <a:ea typeface="DejaVu Sans"/>
                <a:cs typeface="DejaVu Sans"/>
              </a:defRPr>
            </a:pPr>
            <a:r>
              <a:rPr sz="2325" b="1">
                <a:solidFill>
                  <a:srgbClr val="68D5E8"/>
                </a:solidFill>
                <a:latin typeface="DejaVu Sans"/>
                <a:ea typeface="DejaVu Sans"/>
                <a:cs typeface="DejaVu Sans"/>
              </a:rPr>
              <a:t>04</a:t>
            </a:r>
          </a:p>
        </p:txBody>
      </p:sp>
      <p:sp>
        <p:nvSpPr>
          <p:cNvPr id="13" name="Dikdörtgen 12">
            <a:extLst>
              <a:ext uri="{FF2B5EF4-FFF2-40B4-BE49-F238E27FC236}">
                <a16:creationId xmlns:a16="http://schemas.microsoft.com/office/drawing/2014/main" id="{32C99E05-D6B3-49AA-8DDE-73D67FDEFA1A}"/>
              </a:ext>
            </a:extLst>
          </p:cNvPr>
          <p:cNvSpPr>
            <a:spLocks noGrp="1"/>
          </p:cNvSpPr>
          <p:nvPr/>
        </p:nvSpPr>
        <p:spPr>
          <a:xfrm>
            <a:off x="1562100" y="4819650"/>
            <a:ext cx="9906000" cy="457200"/>
          </a:xfrm>
          <a:prstGeom prst="rect">
            <a:avLst/>
          </a:prstGeom>
          <a:noFill/>
          <a:ln w="0">
            <a:noFill/>
          </a:ln>
        </p:spPr>
        <p:txBody>
          <a:bodyPr lIns="0" tIns="0" rIns="0" bIns="0" anchor="t">
            <a:noAutofit/>
          </a:bodyPr>
          <a:lstStyle/>
          <a:p>
            <a:pPr>
              <a:buNone/>
              <a:defRPr sz="2175" b="1">
                <a:solidFill>
                  <a:srgbClr val="FFFFFF"/>
                </a:solidFill>
                <a:latin typeface="DejaVu Sans"/>
                <a:ea typeface="DejaVu Sans"/>
                <a:cs typeface="DejaVu Sans"/>
              </a:defRPr>
            </a:pPr>
            <a:r>
              <a:rPr sz="2175" b="1">
                <a:solidFill>
                  <a:srgbClr val="FFFFFF"/>
                </a:solidFill>
                <a:latin typeface="DejaVu Sans"/>
                <a:ea typeface="DejaVu Sans"/>
                <a:cs typeface="DejaVu Sans"/>
              </a:rPr>
              <a:t>Ekran dışı seçenekler planlayın</a:t>
            </a:r>
          </a:p>
        </p:txBody>
      </p:sp>
      <p:sp>
        <p:nvSpPr>
          <p:cNvPr id="14" name="Dikdörtgen 13">
            <a:extLst>
              <a:ext uri="{FF2B5EF4-FFF2-40B4-BE49-F238E27FC236}">
                <a16:creationId xmlns:a16="http://schemas.microsoft.com/office/drawing/2014/main" id="{34B7E07D-8BA2-4045-9E72-2C6042A84B00}"/>
              </a:ext>
            </a:extLst>
          </p:cNvPr>
          <p:cNvSpPr>
            <a:spLocks noGrp="1"/>
          </p:cNvSpPr>
          <p:nvPr/>
        </p:nvSpPr>
        <p:spPr>
          <a:xfrm>
            <a:off x="1562100" y="5248275"/>
            <a:ext cx="9763125" cy="590550"/>
          </a:xfrm>
          <a:prstGeom prst="rect">
            <a:avLst/>
          </a:prstGeom>
          <a:noFill/>
          <a:ln w="0">
            <a:noFill/>
          </a:ln>
        </p:spPr>
        <p:txBody>
          <a:bodyPr lIns="0" tIns="0" rIns="0" bIns="0" anchor="t">
            <a:noAutofit/>
          </a:bodyPr>
          <a:lstStyle/>
          <a:p>
            <a:pPr>
              <a:buNone/>
              <a:defRPr sz="1875" b="0">
                <a:solidFill>
                  <a:srgbClr val="C9D7E3"/>
                </a:solidFill>
                <a:latin typeface="DejaVu Sans"/>
                <a:ea typeface="DejaVu Sans"/>
                <a:cs typeface="DejaVu Sans"/>
              </a:defRPr>
            </a:pPr>
            <a:r>
              <a:rPr sz="1875" b="0">
                <a:solidFill>
                  <a:srgbClr val="C9D7E3"/>
                </a:solidFill>
                <a:latin typeface="DejaVu Sans"/>
                <a:ea typeface="DejaVu Sans"/>
                <a:cs typeface="DejaVu Sans"/>
              </a:rPr>
              <a:t>Spor, öğrenci kulüpleri ve yüz yüze etkinliklere düzenli zaman ayırın.</a:t>
            </a:r>
          </a:p>
        </p:txBody>
      </p:sp>
    </p:spTree>
    <p:extLst>
      <p:ext uri="{BB962C8B-B14F-4D97-AF65-F5344CB8AC3E}">
        <p14:creationId xmlns:p14="http://schemas.microsoft.com/office/powerpoint/2010/main" val="2085713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6F5"/>
        </a:solidFill>
        <a:effectLst/>
      </p:bgPr>
    </p:bg>
    <p:spTree>
      <p:nvGrpSpPr>
        <p:cNvPr id="1" name=""/>
        <p:cNvGrpSpPr/>
        <p:nvPr/>
      </p:nvGrpSpPr>
      <p:grpSpPr>
        <a:xfrm>
          <a:off x="0" y="0"/>
          <a:ext cx="0" cy="0"/>
          <a:chOff x="0" y="0"/>
          <a:chExt cx="0" cy="0"/>
        </a:xfrm>
      </p:grpSpPr>
      <p:sp>
        <p:nvSpPr>
          <p:cNvPr id="15" name="Dikdörtgen 14">
            <a:extLst>
              <a:ext uri="{FF2B5EF4-FFF2-40B4-BE49-F238E27FC236}">
                <a16:creationId xmlns:a16="http://schemas.microsoft.com/office/drawing/2014/main" id="{BF774FB9-BCDD-49B8-A459-B55D760C17D8}"/>
              </a:ext>
            </a:extLst>
          </p:cNvPr>
          <p:cNvSpPr>
            <a:spLocks noGrp="1"/>
          </p:cNvSpPr>
          <p:nvPr/>
        </p:nvSpPr>
        <p:spPr>
          <a:xfrm>
            <a:off x="685800" y="495300"/>
            <a:ext cx="10572750" cy="1047750"/>
          </a:xfrm>
          <a:prstGeom prst="rect">
            <a:avLst/>
          </a:prstGeom>
          <a:noFill/>
          <a:ln w="0">
            <a:noFill/>
          </a:ln>
        </p:spPr>
        <p:txBody>
          <a:bodyPr lIns="0" tIns="0" rIns="0" bIns="0" anchor="t">
            <a:noAutofit/>
          </a:bodyPr>
          <a:lstStyle/>
          <a:p>
            <a:pPr>
              <a:buNone/>
              <a:defRPr sz="3300" b="1">
                <a:solidFill>
                  <a:srgbClr val="132B40"/>
                </a:solidFill>
                <a:latin typeface="DejaVu Sans"/>
                <a:ea typeface="DejaVu Sans"/>
                <a:cs typeface="DejaVu Sans"/>
              </a:defRPr>
            </a:pPr>
            <a:r>
              <a:rPr sz="3300" b="1">
                <a:solidFill>
                  <a:srgbClr val="132B40"/>
                </a:solidFill>
                <a:latin typeface="DejaVu Sans"/>
                <a:ea typeface="DejaVu Sans"/>
                <a:cs typeface="DejaVu Sans"/>
              </a:rPr>
              <a:t>Bütçeyi koruyan günlük alışkanlıklar</a:t>
            </a:r>
          </a:p>
        </p:txBody>
      </p:sp>
      <p:sp>
        <p:nvSpPr>
          <p:cNvPr id="2" name="Dikdörtgen 1">
            <a:extLst>
              <a:ext uri="{FF2B5EF4-FFF2-40B4-BE49-F238E27FC236}">
                <a16:creationId xmlns:a16="http://schemas.microsoft.com/office/drawing/2014/main" id="{0A869C3B-1A96-49EE-84DE-C061D2F8FFE1}"/>
              </a:ext>
            </a:extLst>
          </p:cNvPr>
          <p:cNvSpPr>
            <a:spLocks noGrp="1"/>
          </p:cNvSpPr>
          <p:nvPr/>
        </p:nvSpPr>
        <p:spPr>
          <a:xfrm>
            <a:off x="11049000" y="6305550"/>
            <a:ext cx="523875" cy="257175"/>
          </a:xfrm>
          <a:prstGeom prst="rect">
            <a:avLst/>
          </a:prstGeom>
          <a:noFill/>
          <a:ln w="0">
            <a:noFill/>
          </a:ln>
        </p:spPr>
        <p:txBody>
          <a:bodyPr lIns="0" tIns="0" rIns="0" bIns="0" anchor="t">
            <a:noAutofit/>
          </a:bodyPr>
          <a:lstStyle/>
          <a:p>
            <a:pPr>
              <a:buNone/>
              <a:defRPr sz="1350" b="0">
                <a:solidFill>
                  <a:srgbClr val="526675"/>
                </a:solidFill>
                <a:latin typeface="DejaVu Sans"/>
                <a:ea typeface="DejaVu Sans"/>
                <a:cs typeface="DejaVu Sans"/>
              </a:defRPr>
            </a:pPr>
            <a:r>
              <a:rPr sz="1350" b="0">
                <a:solidFill>
                  <a:srgbClr val="526675"/>
                </a:solidFill>
                <a:latin typeface="DejaVu Sans"/>
                <a:ea typeface="DejaVu Sans"/>
                <a:cs typeface="DejaVu Sans"/>
              </a:rPr>
              <a:t>13</a:t>
            </a:r>
          </a:p>
        </p:txBody>
      </p:sp>
      <p:sp>
        <p:nvSpPr>
          <p:cNvPr id="3" name="Dikdörtgen 2">
            <a:extLst>
              <a:ext uri="{FF2B5EF4-FFF2-40B4-BE49-F238E27FC236}">
                <a16:creationId xmlns:a16="http://schemas.microsoft.com/office/drawing/2014/main" id="{2BF142B0-2FC6-4716-9148-1B146B4A5330}"/>
              </a:ext>
            </a:extLst>
          </p:cNvPr>
          <p:cNvSpPr>
            <a:spLocks noGrp="1"/>
          </p:cNvSpPr>
          <p:nvPr/>
        </p:nvSpPr>
        <p:spPr>
          <a:xfrm>
            <a:off x="685800" y="1704975"/>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01</a:t>
            </a:r>
          </a:p>
        </p:txBody>
      </p:sp>
      <p:sp>
        <p:nvSpPr>
          <p:cNvPr id="4" name="Dikdörtgen 3">
            <a:extLst>
              <a:ext uri="{FF2B5EF4-FFF2-40B4-BE49-F238E27FC236}">
                <a16:creationId xmlns:a16="http://schemas.microsoft.com/office/drawing/2014/main" id="{A08E00B9-6C88-4C15-A7CB-ADAE6350C056}"/>
              </a:ext>
            </a:extLst>
          </p:cNvPr>
          <p:cNvSpPr>
            <a:spLocks noGrp="1"/>
          </p:cNvSpPr>
          <p:nvPr/>
        </p:nvSpPr>
        <p:spPr>
          <a:xfrm>
            <a:off x="1562100" y="1704975"/>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Temel ihtiyaçlara öncelik verin</a:t>
            </a:r>
          </a:p>
        </p:txBody>
      </p:sp>
      <p:sp>
        <p:nvSpPr>
          <p:cNvPr id="5" name="Dikdörtgen 4">
            <a:extLst>
              <a:ext uri="{FF2B5EF4-FFF2-40B4-BE49-F238E27FC236}">
                <a16:creationId xmlns:a16="http://schemas.microsoft.com/office/drawing/2014/main" id="{834DFD15-4304-4986-A258-56889FBE8C98}"/>
              </a:ext>
            </a:extLst>
          </p:cNvPr>
          <p:cNvSpPr>
            <a:spLocks noGrp="1"/>
          </p:cNvSpPr>
          <p:nvPr/>
        </p:nvSpPr>
        <p:spPr>
          <a:xfrm>
            <a:off x="1562100" y="2133600"/>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Kira, beslenme ve eğitim giderlerini bütçede önce ayırın.</a:t>
            </a:r>
          </a:p>
        </p:txBody>
      </p:sp>
      <p:sp>
        <p:nvSpPr>
          <p:cNvPr id="6" name="Dikdörtgen 5">
            <a:extLst>
              <a:ext uri="{FF2B5EF4-FFF2-40B4-BE49-F238E27FC236}">
                <a16:creationId xmlns:a16="http://schemas.microsoft.com/office/drawing/2014/main" id="{F79E6A0F-182D-4017-AB10-A3695559D5F6}"/>
              </a:ext>
            </a:extLst>
          </p:cNvPr>
          <p:cNvSpPr>
            <a:spLocks noGrp="1"/>
          </p:cNvSpPr>
          <p:nvPr/>
        </p:nvSpPr>
        <p:spPr>
          <a:xfrm>
            <a:off x="685800" y="2743200"/>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02</a:t>
            </a:r>
          </a:p>
        </p:txBody>
      </p:sp>
      <p:sp>
        <p:nvSpPr>
          <p:cNvPr id="7" name="Dikdörtgen 6">
            <a:extLst>
              <a:ext uri="{FF2B5EF4-FFF2-40B4-BE49-F238E27FC236}">
                <a16:creationId xmlns:a16="http://schemas.microsoft.com/office/drawing/2014/main" id="{B0F0C27F-4390-41D9-973D-EE7CF69F3794}"/>
              </a:ext>
            </a:extLst>
          </p:cNvPr>
          <p:cNvSpPr>
            <a:spLocks noGrp="1"/>
          </p:cNvSpPr>
          <p:nvPr/>
        </p:nvSpPr>
        <p:spPr>
          <a:xfrm>
            <a:off x="1562100" y="2743200"/>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Borçla oynamayı durdurun</a:t>
            </a:r>
          </a:p>
        </p:txBody>
      </p:sp>
      <p:sp>
        <p:nvSpPr>
          <p:cNvPr id="8" name="Dikdörtgen 7">
            <a:extLst>
              <a:ext uri="{FF2B5EF4-FFF2-40B4-BE49-F238E27FC236}">
                <a16:creationId xmlns:a16="http://schemas.microsoft.com/office/drawing/2014/main" id="{B15F4068-C5DE-4D2E-B620-48DA6301CB2D}"/>
              </a:ext>
            </a:extLst>
          </p:cNvPr>
          <p:cNvSpPr>
            <a:spLocks noGrp="1"/>
          </p:cNvSpPr>
          <p:nvPr/>
        </p:nvSpPr>
        <p:spPr>
          <a:xfrm>
            <a:off x="1562100" y="3171825"/>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Kredi, nakit avans veya arkadaş borcunu kumar için kullanmayın.</a:t>
            </a:r>
          </a:p>
        </p:txBody>
      </p:sp>
      <p:sp>
        <p:nvSpPr>
          <p:cNvPr id="9" name="Dikdörtgen 8">
            <a:extLst>
              <a:ext uri="{FF2B5EF4-FFF2-40B4-BE49-F238E27FC236}">
                <a16:creationId xmlns:a16="http://schemas.microsoft.com/office/drawing/2014/main" id="{55E1AE2A-CC70-44E2-82CB-03E75DDBD214}"/>
              </a:ext>
            </a:extLst>
          </p:cNvPr>
          <p:cNvSpPr>
            <a:spLocks noGrp="1"/>
          </p:cNvSpPr>
          <p:nvPr/>
        </p:nvSpPr>
        <p:spPr>
          <a:xfrm>
            <a:off x="685800" y="3781425"/>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03</a:t>
            </a:r>
          </a:p>
        </p:txBody>
      </p:sp>
      <p:sp>
        <p:nvSpPr>
          <p:cNvPr id="10" name="Dikdörtgen 9">
            <a:extLst>
              <a:ext uri="{FF2B5EF4-FFF2-40B4-BE49-F238E27FC236}">
                <a16:creationId xmlns:a16="http://schemas.microsoft.com/office/drawing/2014/main" id="{909E7DFA-747C-4DB7-A638-8FC663FD98DA}"/>
              </a:ext>
            </a:extLst>
          </p:cNvPr>
          <p:cNvSpPr>
            <a:spLocks noGrp="1"/>
          </p:cNvSpPr>
          <p:nvPr/>
        </p:nvSpPr>
        <p:spPr>
          <a:xfrm>
            <a:off x="1562100" y="3781425"/>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Harcama hareketlerini görünür kılın</a:t>
            </a:r>
          </a:p>
        </p:txBody>
      </p:sp>
      <p:sp>
        <p:nvSpPr>
          <p:cNvPr id="11" name="Dikdörtgen 10">
            <a:extLst>
              <a:ext uri="{FF2B5EF4-FFF2-40B4-BE49-F238E27FC236}">
                <a16:creationId xmlns:a16="http://schemas.microsoft.com/office/drawing/2014/main" id="{B982245E-B650-4F33-9606-17197A65A36D}"/>
              </a:ext>
            </a:extLst>
          </p:cNvPr>
          <p:cNvSpPr>
            <a:spLocks noGrp="1"/>
          </p:cNvSpPr>
          <p:nvPr/>
        </p:nvSpPr>
        <p:spPr>
          <a:xfrm>
            <a:off x="1562100" y="4210050"/>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Hesap bildirimlerini açın, harcamalarınızı düzenli kontrol edin.</a:t>
            </a:r>
          </a:p>
        </p:txBody>
      </p:sp>
      <p:sp>
        <p:nvSpPr>
          <p:cNvPr id="12" name="Dikdörtgen 11">
            <a:extLst>
              <a:ext uri="{FF2B5EF4-FFF2-40B4-BE49-F238E27FC236}">
                <a16:creationId xmlns:a16="http://schemas.microsoft.com/office/drawing/2014/main" id="{012D24AA-B69B-4415-8DBF-D286DB225F44}"/>
              </a:ext>
            </a:extLst>
          </p:cNvPr>
          <p:cNvSpPr>
            <a:spLocks noGrp="1"/>
          </p:cNvSpPr>
          <p:nvPr/>
        </p:nvSpPr>
        <p:spPr>
          <a:xfrm>
            <a:off x="685800" y="4819650"/>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04</a:t>
            </a:r>
          </a:p>
        </p:txBody>
      </p:sp>
      <p:sp>
        <p:nvSpPr>
          <p:cNvPr id="13" name="Dikdörtgen 12">
            <a:extLst>
              <a:ext uri="{FF2B5EF4-FFF2-40B4-BE49-F238E27FC236}">
                <a16:creationId xmlns:a16="http://schemas.microsoft.com/office/drawing/2014/main" id="{0B415461-6C40-4CC3-B036-C1813D517A16}"/>
              </a:ext>
            </a:extLst>
          </p:cNvPr>
          <p:cNvSpPr>
            <a:spLocks noGrp="1"/>
          </p:cNvSpPr>
          <p:nvPr/>
        </p:nvSpPr>
        <p:spPr>
          <a:xfrm>
            <a:off x="1562100" y="4819650"/>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Güvendiğiniz biriyle destek planı kurun</a:t>
            </a:r>
          </a:p>
        </p:txBody>
      </p:sp>
      <p:sp>
        <p:nvSpPr>
          <p:cNvPr id="14" name="Dikdörtgen 13">
            <a:extLst>
              <a:ext uri="{FF2B5EF4-FFF2-40B4-BE49-F238E27FC236}">
                <a16:creationId xmlns:a16="http://schemas.microsoft.com/office/drawing/2014/main" id="{127ABB86-C770-47B8-9FE3-4FFFE9DAE721}"/>
              </a:ext>
            </a:extLst>
          </p:cNvPr>
          <p:cNvSpPr>
            <a:spLocks noGrp="1"/>
          </p:cNvSpPr>
          <p:nvPr/>
        </p:nvSpPr>
        <p:spPr>
          <a:xfrm>
            <a:off x="1562100" y="5248275"/>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Para yönetimini birlikte planlayın. Şifre ve işlem kodlarını paylaşmayın.</a:t>
            </a:r>
          </a:p>
        </p:txBody>
      </p:sp>
    </p:spTree>
    <p:extLst>
      <p:ext uri="{BB962C8B-B14F-4D97-AF65-F5344CB8AC3E}">
        <p14:creationId xmlns:p14="http://schemas.microsoft.com/office/powerpoint/2010/main" val="2120795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6F5"/>
        </a:solidFill>
        <a:effectLst/>
      </p:bgPr>
    </p:bg>
    <p:spTree>
      <p:nvGrpSpPr>
        <p:cNvPr id="1" name=""/>
        <p:cNvGrpSpPr/>
        <p:nvPr/>
      </p:nvGrpSpPr>
      <p:grpSpPr>
        <a:xfrm>
          <a:off x="0" y="0"/>
          <a:ext cx="0" cy="0"/>
          <a:chOff x="0" y="0"/>
          <a:chExt cx="0" cy="0"/>
        </a:xfrm>
      </p:grpSpPr>
      <p:sp>
        <p:nvSpPr>
          <p:cNvPr id="15" name="Dikdörtgen 14">
            <a:extLst>
              <a:ext uri="{FF2B5EF4-FFF2-40B4-BE49-F238E27FC236}">
                <a16:creationId xmlns:a16="http://schemas.microsoft.com/office/drawing/2014/main" id="{4A4BCD83-3397-4CFD-8B73-259142F9645B}"/>
              </a:ext>
            </a:extLst>
          </p:cNvPr>
          <p:cNvSpPr>
            <a:spLocks noGrp="1"/>
          </p:cNvSpPr>
          <p:nvPr/>
        </p:nvSpPr>
        <p:spPr>
          <a:xfrm>
            <a:off x="685800" y="495300"/>
            <a:ext cx="10572750" cy="1047750"/>
          </a:xfrm>
          <a:prstGeom prst="rect">
            <a:avLst/>
          </a:prstGeom>
          <a:noFill/>
          <a:ln w="0">
            <a:noFill/>
          </a:ln>
        </p:spPr>
        <p:txBody>
          <a:bodyPr lIns="0" tIns="0" rIns="0" bIns="0" anchor="t">
            <a:noAutofit/>
          </a:bodyPr>
          <a:lstStyle/>
          <a:p>
            <a:pPr>
              <a:buNone/>
              <a:defRPr sz="3300" b="1">
                <a:solidFill>
                  <a:srgbClr val="132B40"/>
                </a:solidFill>
                <a:latin typeface="DejaVu Sans"/>
                <a:ea typeface="DejaVu Sans"/>
                <a:cs typeface="DejaVu Sans"/>
              </a:defRPr>
            </a:pPr>
            <a:r>
              <a:rPr sz="3300" b="1">
                <a:solidFill>
                  <a:srgbClr val="132B40"/>
                </a:solidFill>
                <a:latin typeface="DejaVu Sans"/>
                <a:ea typeface="DejaVu Sans"/>
                <a:cs typeface="DejaVu Sans"/>
              </a:rPr>
              <a:t>Bir arkadaşınıza nasıl destek olabilirsiniz?</a:t>
            </a:r>
          </a:p>
        </p:txBody>
      </p:sp>
      <p:sp>
        <p:nvSpPr>
          <p:cNvPr id="2" name="Dikdörtgen 1">
            <a:extLst>
              <a:ext uri="{FF2B5EF4-FFF2-40B4-BE49-F238E27FC236}">
                <a16:creationId xmlns:a16="http://schemas.microsoft.com/office/drawing/2014/main" id="{A0BF0C21-29D3-4CDF-AF06-6A77C4FB36CD}"/>
              </a:ext>
            </a:extLst>
          </p:cNvPr>
          <p:cNvSpPr>
            <a:spLocks noGrp="1"/>
          </p:cNvSpPr>
          <p:nvPr/>
        </p:nvSpPr>
        <p:spPr>
          <a:xfrm>
            <a:off x="11049000" y="6305550"/>
            <a:ext cx="523875" cy="257175"/>
          </a:xfrm>
          <a:prstGeom prst="rect">
            <a:avLst/>
          </a:prstGeom>
          <a:noFill/>
          <a:ln w="0">
            <a:noFill/>
          </a:ln>
        </p:spPr>
        <p:txBody>
          <a:bodyPr lIns="0" tIns="0" rIns="0" bIns="0" anchor="t">
            <a:noAutofit/>
          </a:bodyPr>
          <a:lstStyle/>
          <a:p>
            <a:pPr>
              <a:buNone/>
              <a:defRPr sz="1350" b="0">
                <a:solidFill>
                  <a:srgbClr val="526675"/>
                </a:solidFill>
                <a:latin typeface="DejaVu Sans"/>
                <a:ea typeface="DejaVu Sans"/>
                <a:cs typeface="DejaVu Sans"/>
              </a:defRPr>
            </a:pPr>
            <a:r>
              <a:rPr sz="1350" b="0">
                <a:solidFill>
                  <a:srgbClr val="526675"/>
                </a:solidFill>
                <a:latin typeface="DejaVu Sans"/>
                <a:ea typeface="DejaVu Sans"/>
                <a:cs typeface="DejaVu Sans"/>
              </a:rPr>
              <a:t>14</a:t>
            </a:r>
          </a:p>
        </p:txBody>
      </p:sp>
      <p:sp>
        <p:nvSpPr>
          <p:cNvPr id="3" name="Dikdörtgen 2">
            <a:extLst>
              <a:ext uri="{FF2B5EF4-FFF2-40B4-BE49-F238E27FC236}">
                <a16:creationId xmlns:a16="http://schemas.microsoft.com/office/drawing/2014/main" id="{EB08EB9B-CC03-4AF6-89CE-16521EB2BC2D}"/>
              </a:ext>
            </a:extLst>
          </p:cNvPr>
          <p:cNvSpPr>
            <a:spLocks noGrp="1"/>
          </p:cNvSpPr>
          <p:nvPr/>
        </p:nvSpPr>
        <p:spPr>
          <a:xfrm>
            <a:off x="685800" y="1704975"/>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01</a:t>
            </a:r>
          </a:p>
        </p:txBody>
      </p:sp>
      <p:sp>
        <p:nvSpPr>
          <p:cNvPr id="4" name="Dikdörtgen 3">
            <a:extLst>
              <a:ext uri="{FF2B5EF4-FFF2-40B4-BE49-F238E27FC236}">
                <a16:creationId xmlns:a16="http://schemas.microsoft.com/office/drawing/2014/main" id="{55A9559D-F115-45E5-95E7-756FF9192105}"/>
              </a:ext>
            </a:extLst>
          </p:cNvPr>
          <p:cNvSpPr>
            <a:spLocks noGrp="1"/>
          </p:cNvSpPr>
          <p:nvPr/>
        </p:nvSpPr>
        <p:spPr>
          <a:xfrm>
            <a:off x="1562100" y="1704975"/>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Sakin ve yargılamadan konuşun</a:t>
            </a:r>
          </a:p>
        </p:txBody>
      </p:sp>
      <p:sp>
        <p:nvSpPr>
          <p:cNvPr id="5" name="Dikdörtgen 4">
            <a:extLst>
              <a:ext uri="{FF2B5EF4-FFF2-40B4-BE49-F238E27FC236}">
                <a16:creationId xmlns:a16="http://schemas.microsoft.com/office/drawing/2014/main" id="{8551C50F-72A6-4A17-B806-07206F3788EC}"/>
              </a:ext>
            </a:extLst>
          </p:cNvPr>
          <p:cNvSpPr>
            <a:spLocks noGrp="1"/>
          </p:cNvSpPr>
          <p:nvPr/>
        </p:nvSpPr>
        <p:spPr>
          <a:xfrm>
            <a:off x="1562100" y="2133600"/>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“Son günlerde zorlandığını fark ettim. Konuşmak ister misin?”</a:t>
            </a:r>
          </a:p>
        </p:txBody>
      </p:sp>
      <p:sp>
        <p:nvSpPr>
          <p:cNvPr id="6" name="Dikdörtgen 5">
            <a:extLst>
              <a:ext uri="{FF2B5EF4-FFF2-40B4-BE49-F238E27FC236}">
                <a16:creationId xmlns:a16="http://schemas.microsoft.com/office/drawing/2014/main" id="{2CCA9858-0BB0-40B2-8E9C-A0BBAB8D7839}"/>
              </a:ext>
            </a:extLst>
          </p:cNvPr>
          <p:cNvSpPr>
            <a:spLocks noGrp="1"/>
          </p:cNvSpPr>
          <p:nvPr/>
        </p:nvSpPr>
        <p:spPr>
          <a:xfrm>
            <a:off x="685800" y="2743200"/>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02</a:t>
            </a:r>
          </a:p>
        </p:txBody>
      </p:sp>
      <p:sp>
        <p:nvSpPr>
          <p:cNvPr id="7" name="Dikdörtgen 6">
            <a:extLst>
              <a:ext uri="{FF2B5EF4-FFF2-40B4-BE49-F238E27FC236}">
                <a16:creationId xmlns:a16="http://schemas.microsoft.com/office/drawing/2014/main" id="{7F0786B8-72A3-406B-AC22-7F038B5EFFEB}"/>
              </a:ext>
            </a:extLst>
          </p:cNvPr>
          <p:cNvSpPr>
            <a:spLocks noGrp="1"/>
          </p:cNvSpPr>
          <p:nvPr/>
        </p:nvSpPr>
        <p:spPr>
          <a:xfrm>
            <a:off x="1562100" y="2743200"/>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Somut etkileri dile getirin</a:t>
            </a:r>
          </a:p>
        </p:txBody>
      </p:sp>
      <p:sp>
        <p:nvSpPr>
          <p:cNvPr id="8" name="Dikdörtgen 7">
            <a:extLst>
              <a:ext uri="{FF2B5EF4-FFF2-40B4-BE49-F238E27FC236}">
                <a16:creationId xmlns:a16="http://schemas.microsoft.com/office/drawing/2014/main" id="{76E7D89C-0BAD-410B-9A59-26325EB37C46}"/>
              </a:ext>
            </a:extLst>
          </p:cNvPr>
          <p:cNvSpPr>
            <a:spLocks noGrp="1"/>
          </p:cNvSpPr>
          <p:nvPr/>
        </p:nvSpPr>
        <p:spPr>
          <a:xfrm>
            <a:off x="1562100" y="3171825"/>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Borç, devamsızlık veya uykusuzluk gibi gözlediğiniz değişimleri anlatın.</a:t>
            </a:r>
          </a:p>
        </p:txBody>
      </p:sp>
      <p:sp>
        <p:nvSpPr>
          <p:cNvPr id="9" name="Dikdörtgen 8">
            <a:extLst>
              <a:ext uri="{FF2B5EF4-FFF2-40B4-BE49-F238E27FC236}">
                <a16:creationId xmlns:a16="http://schemas.microsoft.com/office/drawing/2014/main" id="{298B0C3F-EEAB-4138-B7EC-F0130B90471D}"/>
              </a:ext>
            </a:extLst>
          </p:cNvPr>
          <p:cNvSpPr>
            <a:spLocks noGrp="1"/>
          </p:cNvSpPr>
          <p:nvPr/>
        </p:nvSpPr>
        <p:spPr>
          <a:xfrm>
            <a:off x="685800" y="3781425"/>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03</a:t>
            </a:r>
          </a:p>
        </p:txBody>
      </p:sp>
      <p:sp>
        <p:nvSpPr>
          <p:cNvPr id="10" name="Dikdörtgen 9">
            <a:extLst>
              <a:ext uri="{FF2B5EF4-FFF2-40B4-BE49-F238E27FC236}">
                <a16:creationId xmlns:a16="http://schemas.microsoft.com/office/drawing/2014/main" id="{9B2FA56E-AFE2-4CEB-8307-DC243B6AC3EF}"/>
              </a:ext>
            </a:extLst>
          </p:cNvPr>
          <p:cNvSpPr>
            <a:spLocks noGrp="1"/>
          </p:cNvSpPr>
          <p:nvPr/>
        </p:nvSpPr>
        <p:spPr>
          <a:xfrm>
            <a:off x="1562100" y="3781425"/>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Para ve hesap konusunda sınır koyun</a:t>
            </a:r>
          </a:p>
        </p:txBody>
      </p:sp>
      <p:sp>
        <p:nvSpPr>
          <p:cNvPr id="11" name="Dikdörtgen 10">
            <a:extLst>
              <a:ext uri="{FF2B5EF4-FFF2-40B4-BE49-F238E27FC236}">
                <a16:creationId xmlns:a16="http://schemas.microsoft.com/office/drawing/2014/main" id="{B4B85787-FCAD-4BBC-BD2D-C80CDA2AF86E}"/>
              </a:ext>
            </a:extLst>
          </p:cNvPr>
          <p:cNvSpPr>
            <a:spLocks noGrp="1"/>
          </p:cNvSpPr>
          <p:nvPr/>
        </p:nvSpPr>
        <p:spPr>
          <a:xfrm>
            <a:off x="1562100" y="4210050"/>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Kumar için para vermeyin, hesabınızı veya kartınızı kullandırmayın.</a:t>
            </a:r>
          </a:p>
        </p:txBody>
      </p:sp>
      <p:sp>
        <p:nvSpPr>
          <p:cNvPr id="12" name="Dikdörtgen 11">
            <a:extLst>
              <a:ext uri="{FF2B5EF4-FFF2-40B4-BE49-F238E27FC236}">
                <a16:creationId xmlns:a16="http://schemas.microsoft.com/office/drawing/2014/main" id="{794011E7-1C8C-4A79-A74E-22C66BA0B71A}"/>
              </a:ext>
            </a:extLst>
          </p:cNvPr>
          <p:cNvSpPr>
            <a:spLocks noGrp="1"/>
          </p:cNvSpPr>
          <p:nvPr/>
        </p:nvSpPr>
        <p:spPr>
          <a:xfrm>
            <a:off x="685800" y="4819650"/>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04</a:t>
            </a:r>
          </a:p>
        </p:txBody>
      </p:sp>
      <p:sp>
        <p:nvSpPr>
          <p:cNvPr id="13" name="Dikdörtgen 12">
            <a:extLst>
              <a:ext uri="{FF2B5EF4-FFF2-40B4-BE49-F238E27FC236}">
                <a16:creationId xmlns:a16="http://schemas.microsoft.com/office/drawing/2014/main" id="{12D3BA10-709F-48E4-A432-E8D2466D6630}"/>
              </a:ext>
            </a:extLst>
          </p:cNvPr>
          <p:cNvSpPr>
            <a:spLocks noGrp="1"/>
          </p:cNvSpPr>
          <p:nvPr/>
        </p:nvSpPr>
        <p:spPr>
          <a:xfrm>
            <a:off x="1562100" y="4819650"/>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Yardım ararken yanında olun</a:t>
            </a:r>
          </a:p>
        </p:txBody>
      </p:sp>
      <p:sp>
        <p:nvSpPr>
          <p:cNvPr id="14" name="Dikdörtgen 13">
            <a:extLst>
              <a:ext uri="{FF2B5EF4-FFF2-40B4-BE49-F238E27FC236}">
                <a16:creationId xmlns:a16="http://schemas.microsoft.com/office/drawing/2014/main" id="{D14EA43E-DE57-417F-B5F2-DB8462A36833}"/>
              </a:ext>
            </a:extLst>
          </p:cNvPr>
          <p:cNvSpPr>
            <a:spLocks noGrp="1"/>
          </p:cNvSpPr>
          <p:nvPr/>
        </p:nvSpPr>
        <p:spPr>
          <a:xfrm>
            <a:off x="1562100" y="5248275"/>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İsterse birlikte YEDAM 115’i arayın veya danışmanlık birimine gidin.</a:t>
            </a:r>
          </a:p>
        </p:txBody>
      </p:sp>
    </p:spTree>
    <p:extLst>
      <p:ext uri="{BB962C8B-B14F-4D97-AF65-F5344CB8AC3E}">
        <p14:creationId xmlns:p14="http://schemas.microsoft.com/office/powerpoint/2010/main" val="941432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B2037"/>
        </a:solidFill>
        <a:effectLst/>
      </p:bgPr>
    </p:bg>
    <p:spTree>
      <p:nvGrpSpPr>
        <p:cNvPr id="1" name=""/>
        <p:cNvGrpSpPr/>
        <p:nvPr/>
      </p:nvGrpSpPr>
      <p:grpSpPr>
        <a:xfrm>
          <a:off x="0" y="0"/>
          <a:ext cx="0" cy="0"/>
          <a:chOff x="0" y="0"/>
          <a:chExt cx="0" cy="0"/>
        </a:xfrm>
      </p:grpSpPr>
      <p:sp>
        <p:nvSpPr>
          <p:cNvPr id="16" name="Dikdörtgen 15">
            <a:extLst>
              <a:ext uri="{FF2B5EF4-FFF2-40B4-BE49-F238E27FC236}">
                <a16:creationId xmlns:a16="http://schemas.microsoft.com/office/drawing/2014/main" id="{2C25F416-BED6-41A6-8093-31D2F2A50EA5}"/>
              </a:ext>
            </a:extLst>
          </p:cNvPr>
          <p:cNvSpPr>
            <a:spLocks noGrp="1"/>
          </p:cNvSpPr>
          <p:nvPr/>
        </p:nvSpPr>
        <p:spPr>
          <a:xfrm>
            <a:off x="685800" y="495300"/>
            <a:ext cx="10572750" cy="1047750"/>
          </a:xfrm>
          <a:prstGeom prst="rect">
            <a:avLst/>
          </a:prstGeom>
          <a:noFill/>
          <a:ln w="0">
            <a:noFill/>
          </a:ln>
        </p:spPr>
        <p:txBody>
          <a:bodyPr lIns="0" tIns="0" rIns="0" bIns="0" anchor="t">
            <a:noAutofit/>
          </a:bodyPr>
          <a:lstStyle/>
          <a:p>
            <a:pPr>
              <a:buNone/>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Sorun başladığında ilk adımlar</a:t>
            </a:r>
          </a:p>
        </p:txBody>
      </p:sp>
      <p:sp>
        <p:nvSpPr>
          <p:cNvPr id="2" name="Dikdörtgen 1">
            <a:extLst>
              <a:ext uri="{FF2B5EF4-FFF2-40B4-BE49-F238E27FC236}">
                <a16:creationId xmlns:a16="http://schemas.microsoft.com/office/drawing/2014/main" id="{F80A6731-FBAE-44F7-9CE1-19D43C39A53A}"/>
              </a:ext>
            </a:extLst>
          </p:cNvPr>
          <p:cNvSpPr>
            <a:spLocks noGrp="1"/>
          </p:cNvSpPr>
          <p:nvPr/>
        </p:nvSpPr>
        <p:spPr>
          <a:xfrm>
            <a:off x="11049000" y="6305550"/>
            <a:ext cx="523875" cy="257175"/>
          </a:xfrm>
          <a:prstGeom prst="rect">
            <a:avLst/>
          </a:prstGeom>
          <a:noFill/>
          <a:ln w="0">
            <a:noFill/>
          </a:ln>
        </p:spPr>
        <p:txBody>
          <a:bodyPr lIns="0" tIns="0" rIns="0" bIns="0" anchor="t">
            <a:noAutofit/>
          </a:bodyPr>
          <a:lstStyle/>
          <a:p>
            <a:pPr>
              <a:buNone/>
              <a:defRPr sz="1350" b="0">
                <a:solidFill>
                  <a:srgbClr val="68D5E8"/>
                </a:solidFill>
                <a:latin typeface="DejaVu Sans"/>
                <a:ea typeface="DejaVu Sans"/>
                <a:cs typeface="DejaVu Sans"/>
              </a:defRPr>
            </a:pPr>
            <a:r>
              <a:rPr sz="1350" b="0">
                <a:solidFill>
                  <a:srgbClr val="68D5E8"/>
                </a:solidFill>
                <a:latin typeface="DejaVu Sans"/>
                <a:ea typeface="DejaVu Sans"/>
                <a:cs typeface="DejaVu Sans"/>
              </a:rPr>
              <a:t>15</a:t>
            </a:r>
          </a:p>
        </p:txBody>
      </p:sp>
      <p:sp>
        <p:nvSpPr>
          <p:cNvPr id="3" name="Dikdörtgen 2">
            <a:extLst>
              <a:ext uri="{FF2B5EF4-FFF2-40B4-BE49-F238E27FC236}">
                <a16:creationId xmlns:a16="http://schemas.microsoft.com/office/drawing/2014/main" id="{41C00F77-5472-4A57-95C8-F8DB88C0B2EF}"/>
              </a:ext>
            </a:extLst>
          </p:cNvPr>
          <p:cNvSpPr>
            <a:spLocks noGrp="1"/>
          </p:cNvSpPr>
          <p:nvPr/>
        </p:nvSpPr>
        <p:spPr>
          <a:xfrm>
            <a:off x="685800" y="1676400"/>
            <a:ext cx="666750" cy="476250"/>
          </a:xfrm>
          <a:prstGeom prst="rect">
            <a:avLst/>
          </a:prstGeom>
          <a:noFill/>
          <a:ln w="0">
            <a:noFill/>
          </a:ln>
        </p:spPr>
        <p:txBody>
          <a:bodyPr lIns="0" tIns="0" rIns="0" bIns="0" anchor="t">
            <a:noAutofit/>
          </a:bodyPr>
          <a:lstStyle/>
          <a:p>
            <a:pPr>
              <a:buNone/>
              <a:defRPr sz="2325" b="1">
                <a:solidFill>
                  <a:srgbClr val="68D5E8"/>
                </a:solidFill>
                <a:latin typeface="DejaVu Sans"/>
                <a:ea typeface="DejaVu Sans"/>
                <a:cs typeface="DejaVu Sans"/>
              </a:defRPr>
            </a:pPr>
            <a:r>
              <a:rPr sz="2325" b="1">
                <a:solidFill>
                  <a:srgbClr val="68D5E8"/>
                </a:solidFill>
                <a:latin typeface="DejaVu Sans"/>
                <a:ea typeface="DejaVu Sans"/>
                <a:cs typeface="DejaVu Sans"/>
              </a:rPr>
              <a:t>01</a:t>
            </a:r>
          </a:p>
        </p:txBody>
      </p:sp>
      <p:sp>
        <p:nvSpPr>
          <p:cNvPr id="4" name="Dikdörtgen 3">
            <a:extLst>
              <a:ext uri="{FF2B5EF4-FFF2-40B4-BE49-F238E27FC236}">
                <a16:creationId xmlns:a16="http://schemas.microsoft.com/office/drawing/2014/main" id="{D281E602-0E6C-4043-9F28-357C6AF9C948}"/>
              </a:ext>
            </a:extLst>
          </p:cNvPr>
          <p:cNvSpPr>
            <a:spLocks noGrp="1"/>
          </p:cNvSpPr>
          <p:nvPr/>
        </p:nvSpPr>
        <p:spPr>
          <a:xfrm>
            <a:off x="1562100" y="1676400"/>
            <a:ext cx="9906000" cy="457200"/>
          </a:xfrm>
          <a:prstGeom prst="rect">
            <a:avLst/>
          </a:prstGeom>
          <a:noFill/>
          <a:ln w="0">
            <a:noFill/>
          </a:ln>
        </p:spPr>
        <p:txBody>
          <a:bodyPr lIns="0" tIns="0" rIns="0" bIns="0" anchor="t">
            <a:noAutofit/>
          </a:bodyPr>
          <a:lstStyle/>
          <a:p>
            <a:pPr>
              <a:buNone/>
              <a:defRPr sz="2175" b="1">
                <a:solidFill>
                  <a:srgbClr val="FFFFFF"/>
                </a:solidFill>
                <a:latin typeface="DejaVu Sans"/>
                <a:ea typeface="DejaVu Sans"/>
                <a:cs typeface="DejaVu Sans"/>
              </a:defRPr>
            </a:pPr>
            <a:r>
              <a:rPr sz="2175" b="1">
                <a:solidFill>
                  <a:srgbClr val="FFFFFF"/>
                </a:solidFill>
                <a:latin typeface="DejaVu Sans"/>
                <a:ea typeface="DejaVu Sans"/>
                <a:cs typeface="DejaVu Sans"/>
              </a:rPr>
              <a:t>Oynamaya ve yeni ödeme yapmaya ara verin</a:t>
            </a:r>
          </a:p>
        </p:txBody>
      </p:sp>
      <p:sp>
        <p:nvSpPr>
          <p:cNvPr id="5" name="Dikdörtgen 4">
            <a:extLst>
              <a:ext uri="{FF2B5EF4-FFF2-40B4-BE49-F238E27FC236}">
                <a16:creationId xmlns:a16="http://schemas.microsoft.com/office/drawing/2014/main" id="{428F9A3E-85D5-430F-8C91-CBD74723B648}"/>
              </a:ext>
            </a:extLst>
          </p:cNvPr>
          <p:cNvSpPr>
            <a:spLocks noGrp="1"/>
          </p:cNvSpPr>
          <p:nvPr/>
        </p:nvSpPr>
        <p:spPr>
          <a:xfrm>
            <a:off x="1562100" y="2105025"/>
            <a:ext cx="9763125" cy="590550"/>
          </a:xfrm>
          <a:prstGeom prst="rect">
            <a:avLst/>
          </a:prstGeom>
          <a:noFill/>
          <a:ln w="0">
            <a:noFill/>
          </a:ln>
        </p:spPr>
        <p:txBody>
          <a:bodyPr lIns="0" tIns="0" rIns="0" bIns="0" anchor="t">
            <a:noAutofit/>
          </a:bodyPr>
          <a:lstStyle/>
          <a:p>
            <a:pPr>
              <a:buNone/>
              <a:defRPr sz="1875" b="0">
                <a:solidFill>
                  <a:srgbClr val="C9D7E3"/>
                </a:solidFill>
                <a:latin typeface="DejaVu Sans"/>
                <a:ea typeface="DejaVu Sans"/>
                <a:cs typeface="DejaVu Sans"/>
              </a:defRPr>
            </a:pPr>
            <a:r>
              <a:rPr sz="1875" b="0">
                <a:solidFill>
                  <a:srgbClr val="C9D7E3"/>
                </a:solidFill>
                <a:latin typeface="DejaVu Sans"/>
                <a:ea typeface="DejaVu Sans"/>
                <a:cs typeface="DejaVu Sans"/>
              </a:rPr>
              <a:t>Tetikleyici uygulamalardan çıkın ve güvendiğiniz birine ulaşın.</a:t>
            </a:r>
          </a:p>
        </p:txBody>
      </p:sp>
      <p:sp>
        <p:nvSpPr>
          <p:cNvPr id="6" name="Dikdörtgen 5">
            <a:extLst>
              <a:ext uri="{FF2B5EF4-FFF2-40B4-BE49-F238E27FC236}">
                <a16:creationId xmlns:a16="http://schemas.microsoft.com/office/drawing/2014/main" id="{73A99321-2E00-4A9F-8B23-1465532FCA99}"/>
              </a:ext>
            </a:extLst>
          </p:cNvPr>
          <p:cNvSpPr>
            <a:spLocks noGrp="1"/>
          </p:cNvSpPr>
          <p:nvPr/>
        </p:nvSpPr>
        <p:spPr>
          <a:xfrm>
            <a:off x="685800" y="2657475"/>
            <a:ext cx="666750" cy="476250"/>
          </a:xfrm>
          <a:prstGeom prst="rect">
            <a:avLst/>
          </a:prstGeom>
          <a:noFill/>
          <a:ln w="0">
            <a:noFill/>
          </a:ln>
        </p:spPr>
        <p:txBody>
          <a:bodyPr lIns="0" tIns="0" rIns="0" bIns="0" anchor="t">
            <a:noAutofit/>
          </a:bodyPr>
          <a:lstStyle/>
          <a:p>
            <a:pPr>
              <a:buNone/>
              <a:defRPr sz="2325" b="1">
                <a:solidFill>
                  <a:srgbClr val="68D5E8"/>
                </a:solidFill>
                <a:latin typeface="DejaVu Sans"/>
                <a:ea typeface="DejaVu Sans"/>
                <a:cs typeface="DejaVu Sans"/>
              </a:defRPr>
            </a:pPr>
            <a:r>
              <a:rPr sz="2325" b="1">
                <a:solidFill>
                  <a:srgbClr val="68D5E8"/>
                </a:solidFill>
                <a:latin typeface="DejaVu Sans"/>
                <a:ea typeface="DejaVu Sans"/>
                <a:cs typeface="DejaVu Sans"/>
              </a:rPr>
              <a:t>02</a:t>
            </a:r>
          </a:p>
        </p:txBody>
      </p:sp>
      <p:sp>
        <p:nvSpPr>
          <p:cNvPr id="7" name="Dikdörtgen 6">
            <a:extLst>
              <a:ext uri="{FF2B5EF4-FFF2-40B4-BE49-F238E27FC236}">
                <a16:creationId xmlns:a16="http://schemas.microsoft.com/office/drawing/2014/main" id="{8F9B18AB-72CD-48CB-B938-A365ACB11BC6}"/>
              </a:ext>
            </a:extLst>
          </p:cNvPr>
          <p:cNvSpPr>
            <a:spLocks noGrp="1"/>
          </p:cNvSpPr>
          <p:nvPr/>
        </p:nvSpPr>
        <p:spPr>
          <a:xfrm>
            <a:off x="1562100" y="2657475"/>
            <a:ext cx="9906000" cy="457200"/>
          </a:xfrm>
          <a:prstGeom prst="rect">
            <a:avLst/>
          </a:prstGeom>
          <a:noFill/>
          <a:ln w="0">
            <a:noFill/>
          </a:ln>
        </p:spPr>
        <p:txBody>
          <a:bodyPr lIns="0" tIns="0" rIns="0" bIns="0" anchor="t">
            <a:noAutofit/>
          </a:bodyPr>
          <a:lstStyle/>
          <a:p>
            <a:pPr>
              <a:buNone/>
              <a:defRPr sz="2175" b="1">
                <a:solidFill>
                  <a:srgbClr val="FFFFFF"/>
                </a:solidFill>
                <a:latin typeface="DejaVu Sans"/>
                <a:ea typeface="DejaVu Sans"/>
                <a:cs typeface="DejaVu Sans"/>
              </a:defRPr>
            </a:pPr>
            <a:r>
              <a:rPr sz="2175" b="1">
                <a:solidFill>
                  <a:srgbClr val="FFFFFF"/>
                </a:solidFill>
                <a:latin typeface="DejaVu Sans"/>
                <a:ea typeface="DejaVu Sans"/>
                <a:cs typeface="DejaVu Sans"/>
              </a:rPr>
              <a:t>Destek randevusu alın</a:t>
            </a:r>
          </a:p>
        </p:txBody>
      </p:sp>
      <p:sp>
        <p:nvSpPr>
          <p:cNvPr id="8" name="Dikdörtgen 7">
            <a:extLst>
              <a:ext uri="{FF2B5EF4-FFF2-40B4-BE49-F238E27FC236}">
                <a16:creationId xmlns:a16="http://schemas.microsoft.com/office/drawing/2014/main" id="{A9E6EEEF-49A8-4C6F-99C3-BA7C366C1573}"/>
              </a:ext>
            </a:extLst>
          </p:cNvPr>
          <p:cNvSpPr>
            <a:spLocks noGrp="1"/>
          </p:cNvSpPr>
          <p:nvPr/>
        </p:nvSpPr>
        <p:spPr>
          <a:xfrm>
            <a:off x="1562100" y="3086100"/>
            <a:ext cx="9763125" cy="590550"/>
          </a:xfrm>
          <a:prstGeom prst="rect">
            <a:avLst/>
          </a:prstGeom>
          <a:noFill/>
          <a:ln w="0">
            <a:noFill/>
          </a:ln>
        </p:spPr>
        <p:txBody>
          <a:bodyPr lIns="0" tIns="0" rIns="0" bIns="0" anchor="t">
            <a:noAutofit/>
          </a:bodyPr>
          <a:lstStyle/>
          <a:p>
            <a:pPr>
              <a:buNone/>
              <a:defRPr sz="1875" b="0">
                <a:solidFill>
                  <a:srgbClr val="C9D7E3"/>
                </a:solidFill>
                <a:latin typeface="DejaVu Sans"/>
                <a:ea typeface="DejaVu Sans"/>
                <a:cs typeface="DejaVu Sans"/>
              </a:defRPr>
            </a:pPr>
            <a:r>
              <a:rPr sz="1875" b="0">
                <a:solidFill>
                  <a:srgbClr val="C9D7E3"/>
                </a:solidFill>
                <a:latin typeface="DejaVu Sans"/>
                <a:ea typeface="DejaVu Sans"/>
                <a:cs typeface="DejaVu Sans"/>
              </a:rPr>
              <a:t>YEDAM 115 veya psikiyatri hizmeti üzerinden yardım isteyin.</a:t>
            </a:r>
          </a:p>
        </p:txBody>
      </p:sp>
      <p:sp>
        <p:nvSpPr>
          <p:cNvPr id="9" name="Dikdörtgen 8">
            <a:extLst>
              <a:ext uri="{FF2B5EF4-FFF2-40B4-BE49-F238E27FC236}">
                <a16:creationId xmlns:a16="http://schemas.microsoft.com/office/drawing/2014/main" id="{DDE21C22-3CF1-4118-9F24-1AE69C3A55A6}"/>
              </a:ext>
            </a:extLst>
          </p:cNvPr>
          <p:cNvSpPr>
            <a:spLocks noGrp="1"/>
          </p:cNvSpPr>
          <p:nvPr/>
        </p:nvSpPr>
        <p:spPr>
          <a:xfrm>
            <a:off x="685800" y="3638550"/>
            <a:ext cx="666750" cy="476250"/>
          </a:xfrm>
          <a:prstGeom prst="rect">
            <a:avLst/>
          </a:prstGeom>
          <a:noFill/>
          <a:ln w="0">
            <a:noFill/>
          </a:ln>
        </p:spPr>
        <p:txBody>
          <a:bodyPr lIns="0" tIns="0" rIns="0" bIns="0" anchor="t">
            <a:noAutofit/>
          </a:bodyPr>
          <a:lstStyle/>
          <a:p>
            <a:pPr>
              <a:buNone/>
              <a:defRPr sz="2325" b="1">
                <a:solidFill>
                  <a:srgbClr val="68D5E8"/>
                </a:solidFill>
                <a:latin typeface="DejaVu Sans"/>
                <a:ea typeface="DejaVu Sans"/>
                <a:cs typeface="DejaVu Sans"/>
              </a:defRPr>
            </a:pPr>
            <a:r>
              <a:rPr sz="2325" b="1">
                <a:solidFill>
                  <a:srgbClr val="68D5E8"/>
                </a:solidFill>
                <a:latin typeface="DejaVu Sans"/>
                <a:ea typeface="DejaVu Sans"/>
                <a:cs typeface="DejaVu Sans"/>
              </a:rPr>
              <a:t>03</a:t>
            </a:r>
          </a:p>
        </p:txBody>
      </p:sp>
      <p:sp>
        <p:nvSpPr>
          <p:cNvPr id="10" name="Dikdörtgen 9">
            <a:extLst>
              <a:ext uri="{FF2B5EF4-FFF2-40B4-BE49-F238E27FC236}">
                <a16:creationId xmlns:a16="http://schemas.microsoft.com/office/drawing/2014/main" id="{7A1D3A82-450E-44D4-9ECA-A5385679DC07}"/>
              </a:ext>
            </a:extLst>
          </p:cNvPr>
          <p:cNvSpPr>
            <a:spLocks noGrp="1"/>
          </p:cNvSpPr>
          <p:nvPr/>
        </p:nvSpPr>
        <p:spPr>
          <a:xfrm>
            <a:off x="1562100" y="3638550"/>
            <a:ext cx="9906000" cy="457200"/>
          </a:xfrm>
          <a:prstGeom prst="rect">
            <a:avLst/>
          </a:prstGeom>
          <a:noFill/>
          <a:ln w="0">
            <a:noFill/>
          </a:ln>
        </p:spPr>
        <p:txBody>
          <a:bodyPr lIns="0" tIns="0" rIns="0" bIns="0" anchor="t">
            <a:noAutofit/>
          </a:bodyPr>
          <a:lstStyle/>
          <a:p>
            <a:pPr>
              <a:buNone/>
              <a:defRPr sz="2175" b="1">
                <a:solidFill>
                  <a:srgbClr val="FFFFFF"/>
                </a:solidFill>
                <a:latin typeface="DejaVu Sans"/>
                <a:ea typeface="DejaVu Sans"/>
                <a:cs typeface="DejaVu Sans"/>
              </a:defRPr>
            </a:pPr>
            <a:r>
              <a:rPr sz="2175" b="1">
                <a:solidFill>
                  <a:srgbClr val="FFFFFF"/>
                </a:solidFill>
                <a:latin typeface="DejaVu Sans"/>
                <a:ea typeface="DejaVu Sans"/>
                <a:cs typeface="DejaVu Sans"/>
              </a:rPr>
              <a:t>Dolandırıcılık varsa bankanıza ulaşın</a:t>
            </a:r>
          </a:p>
        </p:txBody>
      </p:sp>
      <p:sp>
        <p:nvSpPr>
          <p:cNvPr id="11" name="Dikdörtgen 10">
            <a:extLst>
              <a:ext uri="{FF2B5EF4-FFF2-40B4-BE49-F238E27FC236}">
                <a16:creationId xmlns:a16="http://schemas.microsoft.com/office/drawing/2014/main" id="{1FCFA6BD-EFAF-4C3B-895C-18C52A49F3F8}"/>
              </a:ext>
            </a:extLst>
          </p:cNvPr>
          <p:cNvSpPr>
            <a:spLocks noGrp="1"/>
          </p:cNvSpPr>
          <p:nvPr/>
        </p:nvSpPr>
        <p:spPr>
          <a:xfrm>
            <a:off x="1562100" y="4067175"/>
            <a:ext cx="9763125" cy="590550"/>
          </a:xfrm>
          <a:prstGeom prst="rect">
            <a:avLst/>
          </a:prstGeom>
          <a:noFill/>
          <a:ln w="0">
            <a:noFill/>
          </a:ln>
        </p:spPr>
        <p:txBody>
          <a:bodyPr lIns="0" tIns="0" rIns="0" bIns="0" anchor="t">
            <a:noAutofit/>
          </a:bodyPr>
          <a:lstStyle/>
          <a:p>
            <a:pPr>
              <a:buNone/>
              <a:defRPr sz="1875" b="0">
                <a:solidFill>
                  <a:srgbClr val="C9D7E3"/>
                </a:solidFill>
                <a:latin typeface="DejaVu Sans"/>
                <a:ea typeface="DejaVu Sans"/>
                <a:cs typeface="DejaVu Sans"/>
              </a:defRPr>
            </a:pPr>
            <a:r>
              <a:rPr sz="1875" b="0">
                <a:solidFill>
                  <a:srgbClr val="C9D7E3"/>
                </a:solidFill>
                <a:latin typeface="DejaVu Sans"/>
                <a:ea typeface="DejaVu Sans"/>
                <a:cs typeface="DejaVu Sans"/>
              </a:rPr>
              <a:t>Şüpheli işlemi bildirin, hesabınızı korumak için bankanın yönlendirmesini izleyin.</a:t>
            </a:r>
          </a:p>
        </p:txBody>
      </p:sp>
      <p:sp>
        <p:nvSpPr>
          <p:cNvPr id="12" name="Dikdörtgen 11">
            <a:extLst>
              <a:ext uri="{FF2B5EF4-FFF2-40B4-BE49-F238E27FC236}">
                <a16:creationId xmlns:a16="http://schemas.microsoft.com/office/drawing/2014/main" id="{50A1D873-86FC-44C2-877A-B0F1F5AEA3CB}"/>
              </a:ext>
            </a:extLst>
          </p:cNvPr>
          <p:cNvSpPr>
            <a:spLocks noGrp="1"/>
          </p:cNvSpPr>
          <p:nvPr/>
        </p:nvSpPr>
        <p:spPr>
          <a:xfrm>
            <a:off x="685800" y="4619625"/>
            <a:ext cx="666750" cy="476250"/>
          </a:xfrm>
          <a:prstGeom prst="rect">
            <a:avLst/>
          </a:prstGeom>
          <a:noFill/>
          <a:ln w="0">
            <a:noFill/>
          </a:ln>
        </p:spPr>
        <p:txBody>
          <a:bodyPr lIns="0" tIns="0" rIns="0" bIns="0" anchor="t">
            <a:noAutofit/>
          </a:bodyPr>
          <a:lstStyle/>
          <a:p>
            <a:pPr>
              <a:buNone/>
              <a:defRPr sz="2325" b="1">
                <a:solidFill>
                  <a:srgbClr val="68D5E8"/>
                </a:solidFill>
                <a:latin typeface="DejaVu Sans"/>
                <a:ea typeface="DejaVu Sans"/>
                <a:cs typeface="DejaVu Sans"/>
              </a:defRPr>
            </a:pPr>
            <a:r>
              <a:rPr sz="2325" b="1">
                <a:solidFill>
                  <a:srgbClr val="68D5E8"/>
                </a:solidFill>
                <a:latin typeface="DejaVu Sans"/>
                <a:ea typeface="DejaVu Sans"/>
                <a:cs typeface="DejaVu Sans"/>
              </a:rPr>
              <a:t>04</a:t>
            </a:r>
          </a:p>
        </p:txBody>
      </p:sp>
      <p:sp>
        <p:nvSpPr>
          <p:cNvPr id="13" name="Dikdörtgen 12">
            <a:extLst>
              <a:ext uri="{FF2B5EF4-FFF2-40B4-BE49-F238E27FC236}">
                <a16:creationId xmlns:a16="http://schemas.microsoft.com/office/drawing/2014/main" id="{488F7FD4-30E7-4150-8220-D5ABEF25327F}"/>
              </a:ext>
            </a:extLst>
          </p:cNvPr>
          <p:cNvSpPr>
            <a:spLocks noGrp="1"/>
          </p:cNvSpPr>
          <p:nvPr/>
        </p:nvSpPr>
        <p:spPr>
          <a:xfrm>
            <a:off x="1562100" y="4619625"/>
            <a:ext cx="9906000" cy="457200"/>
          </a:xfrm>
          <a:prstGeom prst="rect">
            <a:avLst/>
          </a:prstGeom>
          <a:noFill/>
          <a:ln w="0">
            <a:noFill/>
          </a:ln>
        </p:spPr>
        <p:txBody>
          <a:bodyPr lIns="0" tIns="0" rIns="0" bIns="0" anchor="t">
            <a:noAutofit/>
          </a:bodyPr>
          <a:lstStyle/>
          <a:p>
            <a:pPr>
              <a:buNone/>
              <a:defRPr sz="2175" b="1">
                <a:solidFill>
                  <a:srgbClr val="FFFFFF"/>
                </a:solidFill>
                <a:latin typeface="DejaVu Sans"/>
                <a:ea typeface="DejaVu Sans"/>
                <a:cs typeface="DejaVu Sans"/>
              </a:defRPr>
            </a:pPr>
            <a:r>
              <a:rPr sz="2175" b="1">
                <a:solidFill>
                  <a:srgbClr val="FFFFFF"/>
                </a:solidFill>
                <a:latin typeface="DejaVu Sans"/>
                <a:ea typeface="DejaVu Sans"/>
                <a:cs typeface="DejaVu Sans"/>
              </a:rPr>
              <a:t>Delilleri koruyup resmî başvuru yapın</a:t>
            </a:r>
          </a:p>
        </p:txBody>
      </p:sp>
      <p:sp>
        <p:nvSpPr>
          <p:cNvPr id="14" name="Dikdörtgen 13">
            <a:extLst>
              <a:ext uri="{FF2B5EF4-FFF2-40B4-BE49-F238E27FC236}">
                <a16:creationId xmlns:a16="http://schemas.microsoft.com/office/drawing/2014/main" id="{367E8573-3D86-43BB-9648-4E178020010B}"/>
              </a:ext>
            </a:extLst>
          </p:cNvPr>
          <p:cNvSpPr>
            <a:spLocks noGrp="1"/>
          </p:cNvSpPr>
          <p:nvPr/>
        </p:nvSpPr>
        <p:spPr>
          <a:xfrm>
            <a:off x="1562100" y="5048250"/>
            <a:ext cx="9763125" cy="590550"/>
          </a:xfrm>
          <a:prstGeom prst="rect">
            <a:avLst/>
          </a:prstGeom>
          <a:noFill/>
          <a:ln w="0">
            <a:noFill/>
          </a:ln>
        </p:spPr>
        <p:txBody>
          <a:bodyPr lIns="0" tIns="0" rIns="0" bIns="0" anchor="t">
            <a:noAutofit/>
          </a:bodyPr>
          <a:lstStyle/>
          <a:p>
            <a:pPr>
              <a:buNone/>
              <a:defRPr sz="1875" b="0">
                <a:solidFill>
                  <a:srgbClr val="C9D7E3"/>
                </a:solidFill>
                <a:latin typeface="DejaVu Sans"/>
                <a:ea typeface="DejaVu Sans"/>
                <a:cs typeface="DejaVu Sans"/>
              </a:defRPr>
            </a:pPr>
            <a:r>
              <a:rPr sz="1875" b="0">
                <a:solidFill>
                  <a:srgbClr val="C9D7E3"/>
                </a:solidFill>
                <a:latin typeface="DejaVu Sans"/>
                <a:ea typeface="DejaVu Sans"/>
                <a:cs typeface="DejaVu Sans"/>
              </a:rPr>
              <a:t>Dekont ve yazışmaları saklayarak polis, jandarma veya savcılığa başvurun.</a:t>
            </a:r>
          </a:p>
        </p:txBody>
      </p:sp>
      <p:sp>
        <p:nvSpPr>
          <p:cNvPr id="15" name="Dikdörtgen 14">
            <a:extLst>
              <a:ext uri="{FF2B5EF4-FFF2-40B4-BE49-F238E27FC236}">
                <a16:creationId xmlns:a16="http://schemas.microsoft.com/office/drawing/2014/main" id="{FE542068-BAAC-4E91-96E4-3444B9396475}"/>
              </a:ext>
            </a:extLst>
          </p:cNvPr>
          <p:cNvSpPr>
            <a:spLocks noGrp="1"/>
          </p:cNvSpPr>
          <p:nvPr/>
        </p:nvSpPr>
        <p:spPr>
          <a:xfrm>
            <a:off x="685800" y="5953125"/>
            <a:ext cx="10572750" cy="352425"/>
          </a:xfrm>
          <a:prstGeom prst="rect">
            <a:avLst/>
          </a:prstGeom>
          <a:noFill/>
          <a:ln w="0">
            <a:noFill/>
          </a:ln>
        </p:spPr>
        <p:txBody>
          <a:bodyPr lIns="0" tIns="0" rIns="0" bIns="0" anchor="t">
            <a:noAutofit/>
          </a:bodyPr>
          <a:lstStyle/>
          <a:p>
            <a:pPr>
              <a:buNone/>
              <a:defRPr sz="1725" b="1">
                <a:solidFill>
                  <a:srgbClr val="FF9C84"/>
                </a:solidFill>
                <a:latin typeface="DejaVu Sans"/>
                <a:ea typeface="DejaVu Sans"/>
                <a:cs typeface="DejaVu Sans"/>
              </a:defRPr>
            </a:pPr>
            <a:r>
              <a:rPr sz="1725" b="1">
                <a:solidFill>
                  <a:srgbClr val="FF9C84"/>
                </a:solidFill>
                <a:latin typeface="DejaVu Sans"/>
                <a:ea typeface="DejaVu Sans"/>
                <a:cs typeface="DejaVu Sans"/>
              </a:rPr>
              <a:t>Kendine zarar verme düşüncesi ya da acil tehlike varsa yalnız kalmayın ve 112’yi arayın.</a:t>
            </a:r>
          </a:p>
        </p:txBody>
      </p:sp>
    </p:spTree>
    <p:extLst>
      <p:ext uri="{BB962C8B-B14F-4D97-AF65-F5344CB8AC3E}">
        <p14:creationId xmlns:p14="http://schemas.microsoft.com/office/powerpoint/2010/main" val="1944189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6F5"/>
        </a:solidFill>
        <a:effectLst/>
      </p:bgPr>
    </p:bg>
    <p:spTree>
      <p:nvGrpSpPr>
        <p:cNvPr id="1" name=""/>
        <p:cNvGrpSpPr/>
        <p:nvPr/>
      </p:nvGrpSpPr>
      <p:grpSpPr>
        <a:xfrm>
          <a:off x="0" y="0"/>
          <a:ext cx="0" cy="0"/>
          <a:chOff x="0" y="0"/>
          <a:chExt cx="0" cy="0"/>
        </a:xfrm>
      </p:grpSpPr>
      <p:sp>
        <p:nvSpPr>
          <p:cNvPr id="8" name="Dikdörtgen 7">
            <a:extLst>
              <a:ext uri="{FF2B5EF4-FFF2-40B4-BE49-F238E27FC236}">
                <a16:creationId xmlns:a16="http://schemas.microsoft.com/office/drawing/2014/main" id="{C56F9130-5F7D-429B-B044-7713A36C6201}"/>
              </a:ext>
            </a:extLst>
          </p:cNvPr>
          <p:cNvSpPr>
            <a:spLocks noGrp="1"/>
          </p:cNvSpPr>
          <p:nvPr/>
        </p:nvSpPr>
        <p:spPr>
          <a:xfrm>
            <a:off x="685800" y="495300"/>
            <a:ext cx="10572750" cy="1047750"/>
          </a:xfrm>
          <a:prstGeom prst="rect">
            <a:avLst/>
          </a:prstGeom>
          <a:noFill/>
          <a:ln w="0">
            <a:noFill/>
          </a:ln>
        </p:spPr>
        <p:txBody>
          <a:bodyPr lIns="0" tIns="0" rIns="0" bIns="0" anchor="t">
            <a:noAutofit/>
          </a:bodyPr>
          <a:lstStyle/>
          <a:p>
            <a:pPr>
              <a:buNone/>
              <a:defRPr sz="3300" b="1">
                <a:solidFill>
                  <a:srgbClr val="132B40"/>
                </a:solidFill>
                <a:latin typeface="DejaVu Sans"/>
                <a:ea typeface="DejaVu Sans"/>
                <a:cs typeface="DejaVu Sans"/>
              </a:defRPr>
            </a:pPr>
            <a:r>
              <a:rPr sz="3300" b="1">
                <a:solidFill>
                  <a:srgbClr val="132B40"/>
                </a:solidFill>
                <a:latin typeface="DejaVu Sans"/>
                <a:ea typeface="DejaVu Sans"/>
                <a:cs typeface="DejaVu Sans"/>
              </a:rPr>
              <a:t>Destek ve başvuru kanalları</a:t>
            </a:r>
          </a:p>
        </p:txBody>
      </p:sp>
      <p:sp>
        <p:nvSpPr>
          <p:cNvPr id="2" name="Dikdörtgen 1">
            <a:extLst>
              <a:ext uri="{FF2B5EF4-FFF2-40B4-BE49-F238E27FC236}">
                <a16:creationId xmlns:a16="http://schemas.microsoft.com/office/drawing/2014/main" id="{3AD7D60B-3A34-49E9-86E8-AD337B0B977A}"/>
              </a:ext>
            </a:extLst>
          </p:cNvPr>
          <p:cNvSpPr>
            <a:spLocks noGrp="1"/>
          </p:cNvSpPr>
          <p:nvPr/>
        </p:nvSpPr>
        <p:spPr>
          <a:xfrm>
            <a:off x="11049000" y="6305550"/>
            <a:ext cx="523875" cy="257175"/>
          </a:xfrm>
          <a:prstGeom prst="rect">
            <a:avLst/>
          </a:prstGeom>
          <a:noFill/>
          <a:ln w="0">
            <a:noFill/>
          </a:ln>
        </p:spPr>
        <p:txBody>
          <a:bodyPr lIns="0" tIns="0" rIns="0" bIns="0" anchor="t">
            <a:noAutofit/>
          </a:bodyPr>
          <a:lstStyle/>
          <a:p>
            <a:pPr>
              <a:buNone/>
              <a:defRPr sz="1350" b="0">
                <a:solidFill>
                  <a:srgbClr val="526675"/>
                </a:solidFill>
                <a:latin typeface="DejaVu Sans"/>
                <a:ea typeface="DejaVu Sans"/>
                <a:cs typeface="DejaVu Sans"/>
              </a:defRPr>
            </a:pPr>
            <a:r>
              <a:rPr sz="1350" b="0">
                <a:solidFill>
                  <a:srgbClr val="526675"/>
                </a:solidFill>
                <a:latin typeface="DejaVu Sans"/>
                <a:ea typeface="DejaVu Sans"/>
                <a:cs typeface="DejaVu Sans"/>
              </a:rPr>
              <a:t>16</a:t>
            </a:r>
          </a:p>
        </p:txBody>
      </p:sp>
      <p:sp>
        <p:nvSpPr>
          <p:cNvPr id="3" name="Dikdörtgen 2">
            <a:extLst>
              <a:ext uri="{FF2B5EF4-FFF2-40B4-BE49-F238E27FC236}">
                <a16:creationId xmlns:a16="http://schemas.microsoft.com/office/drawing/2014/main" id="{30ACFF77-1562-48B8-B7A6-9E574A7A80AC}"/>
              </a:ext>
            </a:extLst>
          </p:cNvPr>
          <p:cNvSpPr>
            <a:spLocks noGrp="1"/>
          </p:cNvSpPr>
          <p:nvPr/>
        </p:nvSpPr>
        <p:spPr>
          <a:xfrm>
            <a:off x="685800" y="1847850"/>
            <a:ext cx="5048250" cy="504825"/>
          </a:xfrm>
          <a:prstGeom prst="rect">
            <a:avLst/>
          </a:prstGeom>
          <a:noFill/>
          <a:ln w="0">
            <a:noFill/>
          </a:ln>
        </p:spPr>
        <p:txBody>
          <a:bodyPr lIns="0" tIns="0" rIns="0" bIns="0" anchor="t">
            <a:noAutofit/>
          </a:bodyPr>
          <a:lstStyle/>
          <a:p>
            <a:pPr>
              <a:buNone/>
              <a:defRPr sz="2475" b="1">
                <a:solidFill>
                  <a:srgbClr val="007F83"/>
                </a:solidFill>
                <a:latin typeface="DejaVu Sans"/>
                <a:ea typeface="DejaVu Sans"/>
                <a:cs typeface="DejaVu Sans"/>
              </a:defRPr>
            </a:pPr>
            <a:r>
              <a:rPr sz="2475" b="1">
                <a:solidFill>
                  <a:srgbClr val="007F83"/>
                </a:solidFill>
                <a:latin typeface="DejaVu Sans"/>
                <a:ea typeface="DejaVu Sans"/>
                <a:cs typeface="DejaVu Sans"/>
              </a:rPr>
              <a:t>YEDAM 115</a:t>
            </a:r>
          </a:p>
        </p:txBody>
      </p:sp>
      <p:sp>
        <p:nvSpPr>
          <p:cNvPr id="4" name="Dikdörtgen 3">
            <a:extLst>
              <a:ext uri="{FF2B5EF4-FFF2-40B4-BE49-F238E27FC236}">
                <a16:creationId xmlns:a16="http://schemas.microsoft.com/office/drawing/2014/main" id="{302F8E7F-589D-489B-AA5F-B3F2FC40E609}"/>
              </a:ext>
            </a:extLst>
          </p:cNvPr>
          <p:cNvSpPr>
            <a:spLocks noGrp="1"/>
          </p:cNvSpPr>
          <p:nvPr/>
        </p:nvSpPr>
        <p:spPr>
          <a:xfrm>
            <a:off x="685800" y="2609850"/>
            <a:ext cx="5143500" cy="2667000"/>
          </a:xfrm>
          <a:prstGeom prst="rect">
            <a:avLst/>
          </a:prstGeom>
          <a:noFill/>
          <a:ln w="0">
            <a:noFill/>
          </a:ln>
        </p:spPr>
        <p:txBody>
          <a:bodyPr lIns="0" tIns="0" rIns="0" bIns="0" anchor="t">
            <a:noAutofit/>
          </a:bodyPr>
          <a:lstStyle/>
          <a:p>
            <a:pPr>
              <a:buNone/>
              <a:defRPr sz="2025" b="0">
                <a:solidFill>
                  <a:srgbClr val="132B40"/>
                </a:solidFill>
                <a:latin typeface="DejaVu Sans"/>
                <a:ea typeface="DejaVu Sans"/>
                <a:cs typeface="DejaVu Sans"/>
              </a:defRPr>
            </a:pPr>
            <a:r>
              <a:rPr sz="2025" b="0">
                <a:solidFill>
                  <a:srgbClr val="132B40"/>
                </a:solidFill>
                <a:latin typeface="DejaVu Sans"/>
                <a:ea typeface="DejaVu Sans"/>
                <a:cs typeface="DejaVu Sans"/>
              </a:rPr>
              <a:t>Kumar sorunu yaşayan kişilere ve yakınlarına ücretsiz psikolojik ve sosyal destek.</a:t>
            </a:r>
          </a:p>
          <a:p>
            <a:pPr>
              <a:buNone/>
              <a:defRPr sz="2025" b="0">
                <a:solidFill>
                  <a:srgbClr val="132B40"/>
                </a:solidFill>
                <a:latin typeface="DejaVu Sans"/>
                <a:ea typeface="DejaVu Sans"/>
                <a:cs typeface="DejaVu Sans"/>
              </a:defRPr>
            </a:pPr>
            <a:endParaRPr sz="2025" b="0">
              <a:solidFill>
                <a:srgbClr val="132B40"/>
              </a:solidFill>
              <a:latin typeface="DejaVu Sans"/>
              <a:ea typeface="DejaVu Sans"/>
              <a:cs typeface="DejaVu Sans"/>
            </a:endParaRPr>
          </a:p>
          <a:p>
            <a:pPr>
              <a:buNone/>
              <a:defRPr sz="2025" b="0">
                <a:solidFill>
                  <a:srgbClr val="132B40"/>
                </a:solidFill>
                <a:latin typeface="DejaVu Sans"/>
                <a:ea typeface="DejaVu Sans"/>
                <a:cs typeface="DejaVu Sans"/>
              </a:defRPr>
            </a:pPr>
            <a:r>
              <a:rPr sz="2025" b="0">
                <a:solidFill>
                  <a:srgbClr val="132B40"/>
                </a:solidFill>
                <a:latin typeface="DejaVu Sans"/>
                <a:ea typeface="DejaVu Sans"/>
                <a:cs typeface="DejaVu Sans"/>
              </a:rPr>
              <a:t>Bilgi ve randevu için 115</a:t>
            </a:r>
          </a:p>
          <a:p>
            <a:pPr>
              <a:buNone/>
              <a:defRPr sz="2025" b="0">
                <a:solidFill>
                  <a:srgbClr val="132B40"/>
                </a:solidFill>
                <a:latin typeface="DejaVu Sans"/>
                <a:ea typeface="DejaVu Sans"/>
                <a:cs typeface="DejaVu Sans"/>
              </a:defRPr>
            </a:pPr>
            <a:r>
              <a:rPr sz="2025" b="0">
                <a:solidFill>
                  <a:srgbClr val="132B40"/>
                </a:solidFill>
                <a:latin typeface="DejaVu Sans"/>
                <a:ea typeface="DejaVu Sans"/>
                <a:cs typeface="DejaVu Sans"/>
              </a:rPr>
              <a:t>yedam.org.tr</a:t>
            </a:r>
          </a:p>
        </p:txBody>
      </p:sp>
      <p:sp>
        <p:nvSpPr>
          <p:cNvPr id="5" name="Dikdörtgen 4">
            <a:extLst>
              <a:ext uri="{FF2B5EF4-FFF2-40B4-BE49-F238E27FC236}">
                <a16:creationId xmlns:a16="http://schemas.microsoft.com/office/drawing/2014/main" id="{7841C910-DC4D-4525-940F-0DB9353F4C01}"/>
              </a:ext>
            </a:extLst>
          </p:cNvPr>
          <p:cNvSpPr>
            <a:spLocks noGrp="1"/>
          </p:cNvSpPr>
          <p:nvPr/>
        </p:nvSpPr>
        <p:spPr>
          <a:xfrm>
            <a:off x="6705600" y="1847850"/>
            <a:ext cx="4762500" cy="504825"/>
          </a:xfrm>
          <a:prstGeom prst="rect">
            <a:avLst/>
          </a:prstGeom>
          <a:noFill/>
          <a:ln w="0">
            <a:noFill/>
          </a:ln>
        </p:spPr>
        <p:txBody>
          <a:bodyPr lIns="0" tIns="0" rIns="0" bIns="0" anchor="t">
            <a:noAutofit/>
          </a:bodyPr>
          <a:lstStyle/>
          <a:p>
            <a:pPr>
              <a:buNone/>
              <a:defRPr sz="2475" b="1">
                <a:solidFill>
                  <a:srgbClr val="007F83"/>
                </a:solidFill>
                <a:latin typeface="DejaVu Sans"/>
                <a:ea typeface="DejaVu Sans"/>
                <a:cs typeface="DejaVu Sans"/>
              </a:defRPr>
            </a:pPr>
            <a:r>
              <a:rPr sz="2475" b="1">
                <a:solidFill>
                  <a:srgbClr val="007F83"/>
                </a:solidFill>
                <a:latin typeface="DejaVu Sans"/>
                <a:ea typeface="DejaVu Sans"/>
                <a:cs typeface="DejaVu Sans"/>
              </a:rPr>
              <a:t>Diğer başvuru yolları</a:t>
            </a:r>
          </a:p>
        </p:txBody>
      </p:sp>
      <p:sp>
        <p:nvSpPr>
          <p:cNvPr id="6" name="Dikdörtgen 5">
            <a:extLst>
              <a:ext uri="{FF2B5EF4-FFF2-40B4-BE49-F238E27FC236}">
                <a16:creationId xmlns:a16="http://schemas.microsoft.com/office/drawing/2014/main" id="{99A55024-203C-43DA-9AC0-BB9174A2750B}"/>
              </a:ext>
            </a:extLst>
          </p:cNvPr>
          <p:cNvSpPr>
            <a:spLocks noGrp="1"/>
          </p:cNvSpPr>
          <p:nvPr/>
        </p:nvSpPr>
        <p:spPr>
          <a:xfrm>
            <a:off x="6705600" y="2609850"/>
            <a:ext cx="4762500" cy="2857500"/>
          </a:xfrm>
          <a:prstGeom prst="rect">
            <a:avLst/>
          </a:prstGeom>
          <a:noFill/>
          <a:ln w="0">
            <a:noFill/>
          </a:ln>
        </p:spPr>
        <p:txBody>
          <a:bodyPr lIns="0" tIns="0" rIns="0" bIns="0" anchor="t">
            <a:noAutofit/>
          </a:bodyPr>
          <a:lstStyle/>
          <a:p>
            <a:pPr>
              <a:buNone/>
              <a:defRPr sz="2025" b="0">
                <a:solidFill>
                  <a:srgbClr val="132B40"/>
                </a:solidFill>
                <a:latin typeface="DejaVu Sans"/>
                <a:ea typeface="DejaVu Sans"/>
                <a:cs typeface="DejaVu Sans"/>
              </a:defRPr>
            </a:pPr>
            <a:r>
              <a:rPr sz="2025" b="0">
                <a:solidFill>
                  <a:srgbClr val="132B40"/>
                </a:solidFill>
                <a:latin typeface="DejaVu Sans"/>
                <a:ea typeface="DejaVu Sans"/>
                <a:cs typeface="DejaVu Sans"/>
              </a:rPr>
              <a:t>Üniversitenizin psikolojik danışmanlık birimi</a:t>
            </a:r>
          </a:p>
          <a:p>
            <a:endParaRPr sz="2025" b="0">
              <a:solidFill>
                <a:srgbClr val="132B40"/>
              </a:solidFill>
              <a:latin typeface="DejaVu Sans"/>
              <a:ea typeface="DejaVu Sans"/>
              <a:cs typeface="DejaVu Sans"/>
            </a:endParaRPr>
          </a:p>
          <a:p>
            <a:pPr>
              <a:buNone/>
              <a:defRPr sz="2025" b="0">
                <a:solidFill>
                  <a:srgbClr val="132B40"/>
                </a:solidFill>
                <a:latin typeface="DejaVu Sans"/>
                <a:ea typeface="DejaVu Sans"/>
                <a:cs typeface="DejaVu Sans"/>
              </a:defRPr>
            </a:pPr>
            <a:r>
              <a:rPr sz="2025" b="0">
                <a:solidFill>
                  <a:srgbClr val="132B40"/>
                </a:solidFill>
                <a:latin typeface="DejaVu Sans"/>
                <a:ea typeface="DejaVu Sans"/>
                <a:cs typeface="DejaVu Sans"/>
              </a:rPr>
              <a:t>Hastanelerin psikiyatri poliklinikleri</a:t>
            </a:r>
          </a:p>
          <a:p>
            <a:endParaRPr sz="2025" b="0">
              <a:solidFill>
                <a:srgbClr val="132B40"/>
              </a:solidFill>
              <a:latin typeface="DejaVu Sans"/>
              <a:ea typeface="DejaVu Sans"/>
              <a:cs typeface="DejaVu Sans"/>
            </a:endParaRPr>
          </a:p>
          <a:p>
            <a:pPr>
              <a:buNone/>
              <a:defRPr sz="2025" b="0">
                <a:solidFill>
                  <a:srgbClr val="132B40"/>
                </a:solidFill>
                <a:latin typeface="DejaVu Sans"/>
                <a:ea typeface="DejaVu Sans"/>
                <a:cs typeface="DejaVu Sans"/>
              </a:defRPr>
            </a:pPr>
            <a:r>
              <a:rPr sz="2025" b="0">
                <a:solidFill>
                  <a:srgbClr val="132B40"/>
                </a:solidFill>
                <a:latin typeface="DejaVu Sans"/>
                <a:ea typeface="DejaVu Sans"/>
                <a:cs typeface="DejaVu Sans"/>
              </a:rPr>
              <a:t>Acil tehlikede 112</a:t>
            </a:r>
          </a:p>
        </p:txBody>
      </p:sp>
      <p:sp>
        <p:nvSpPr>
          <p:cNvPr id="7" name="Dikdörtgen 6">
            <a:extLst>
              <a:ext uri="{FF2B5EF4-FFF2-40B4-BE49-F238E27FC236}">
                <a16:creationId xmlns:a16="http://schemas.microsoft.com/office/drawing/2014/main" id="{484DC4BB-D5C5-43DB-ACF4-27C58E9CC2BC}"/>
              </a:ext>
            </a:extLst>
          </p:cNvPr>
          <p:cNvSpPr>
            <a:spLocks noGrp="1"/>
          </p:cNvSpPr>
          <p:nvPr/>
        </p:nvSpPr>
        <p:spPr>
          <a:xfrm>
            <a:off x="685800" y="5857875"/>
            <a:ext cx="10572750" cy="457200"/>
          </a:xfrm>
          <a:prstGeom prst="rect">
            <a:avLst/>
          </a:prstGeom>
          <a:noFill/>
          <a:ln w="0">
            <a:noFill/>
          </a:ln>
        </p:spPr>
        <p:txBody>
          <a:bodyPr lIns="0" tIns="0" rIns="0" bIns="0" anchor="t">
            <a:noAutofit/>
          </a:bodyPr>
          <a:lstStyle/>
          <a:p>
            <a:pPr>
              <a:buNone/>
              <a:defRPr sz="1950" b="1">
                <a:solidFill>
                  <a:srgbClr val="007F83"/>
                </a:solidFill>
                <a:latin typeface="DejaVu Sans"/>
                <a:ea typeface="DejaVu Sans"/>
                <a:cs typeface="DejaVu Sans"/>
              </a:defRPr>
            </a:pPr>
            <a:r>
              <a:rPr sz="1950" b="1">
                <a:solidFill>
                  <a:srgbClr val="007F83"/>
                </a:solidFill>
                <a:latin typeface="DejaVu Sans"/>
                <a:ea typeface="DejaVu Sans"/>
                <a:cs typeface="DejaVu Sans"/>
              </a:rPr>
              <a:t>Kumar oynama bozukluğu için tedavi ve destek seçenekleri vardır.</a:t>
            </a:r>
          </a:p>
        </p:txBody>
      </p:sp>
    </p:spTree>
    <p:extLst>
      <p:ext uri="{BB962C8B-B14F-4D97-AF65-F5344CB8AC3E}">
        <p14:creationId xmlns:p14="http://schemas.microsoft.com/office/powerpoint/2010/main" val="840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6F5"/>
        </a:solidFill>
        <a:effectLst/>
      </p:bgPr>
    </p:bg>
    <p:spTree>
      <p:nvGrpSpPr>
        <p:cNvPr id="1" name=""/>
        <p:cNvGrpSpPr/>
        <p:nvPr/>
      </p:nvGrpSpPr>
      <p:grpSpPr>
        <a:xfrm>
          <a:off x="0" y="0"/>
          <a:ext cx="0" cy="0"/>
          <a:chOff x="0" y="0"/>
          <a:chExt cx="0" cy="0"/>
        </a:xfrm>
      </p:grpSpPr>
      <p:sp>
        <p:nvSpPr>
          <p:cNvPr id="13" name="Dikdörtgen 12">
            <a:extLst>
              <a:ext uri="{FF2B5EF4-FFF2-40B4-BE49-F238E27FC236}">
                <a16:creationId xmlns:a16="http://schemas.microsoft.com/office/drawing/2014/main" id="{5783CA35-AAE6-4575-92DC-ECD15248A26B}"/>
              </a:ext>
            </a:extLst>
          </p:cNvPr>
          <p:cNvSpPr>
            <a:spLocks noGrp="1"/>
          </p:cNvSpPr>
          <p:nvPr/>
        </p:nvSpPr>
        <p:spPr>
          <a:xfrm>
            <a:off x="685800" y="495300"/>
            <a:ext cx="10572750" cy="1047750"/>
          </a:xfrm>
          <a:prstGeom prst="rect">
            <a:avLst/>
          </a:prstGeom>
          <a:noFill/>
          <a:ln w="0">
            <a:noFill/>
          </a:ln>
        </p:spPr>
        <p:txBody>
          <a:bodyPr lIns="0" tIns="0" rIns="0" bIns="0" anchor="t">
            <a:noAutofit/>
          </a:bodyPr>
          <a:lstStyle/>
          <a:p>
            <a:pPr>
              <a:buNone/>
              <a:defRPr sz="3300" b="1">
                <a:solidFill>
                  <a:srgbClr val="132B40"/>
                </a:solidFill>
                <a:latin typeface="DejaVu Sans"/>
                <a:ea typeface="DejaVu Sans"/>
                <a:cs typeface="DejaVu Sans"/>
              </a:defRPr>
            </a:pPr>
            <a:r>
              <a:rPr sz="3300" b="1">
                <a:solidFill>
                  <a:srgbClr val="132B40"/>
                </a:solidFill>
                <a:latin typeface="DejaVu Sans"/>
                <a:ea typeface="DejaVu Sans"/>
                <a:cs typeface="DejaVu Sans"/>
              </a:rPr>
              <a:t>Günlük yaşamdan üç karar</a:t>
            </a:r>
          </a:p>
        </p:txBody>
      </p:sp>
      <p:sp>
        <p:nvSpPr>
          <p:cNvPr id="2" name="Dikdörtgen 1">
            <a:extLst>
              <a:ext uri="{FF2B5EF4-FFF2-40B4-BE49-F238E27FC236}">
                <a16:creationId xmlns:a16="http://schemas.microsoft.com/office/drawing/2014/main" id="{E5B552C2-8842-42E8-AEEC-2F1181C0B6E6}"/>
              </a:ext>
            </a:extLst>
          </p:cNvPr>
          <p:cNvSpPr>
            <a:spLocks noGrp="1"/>
          </p:cNvSpPr>
          <p:nvPr/>
        </p:nvSpPr>
        <p:spPr>
          <a:xfrm>
            <a:off x="11049000" y="6305550"/>
            <a:ext cx="523875" cy="257175"/>
          </a:xfrm>
          <a:prstGeom prst="rect">
            <a:avLst/>
          </a:prstGeom>
          <a:noFill/>
          <a:ln w="0">
            <a:noFill/>
          </a:ln>
        </p:spPr>
        <p:txBody>
          <a:bodyPr lIns="0" tIns="0" rIns="0" bIns="0" anchor="t">
            <a:noAutofit/>
          </a:bodyPr>
          <a:lstStyle/>
          <a:p>
            <a:pPr>
              <a:buNone/>
              <a:defRPr sz="1350" b="0">
                <a:solidFill>
                  <a:srgbClr val="526675"/>
                </a:solidFill>
                <a:latin typeface="DejaVu Sans"/>
                <a:ea typeface="DejaVu Sans"/>
                <a:cs typeface="DejaVu Sans"/>
              </a:defRPr>
            </a:pPr>
            <a:r>
              <a:rPr sz="1350" b="0">
                <a:solidFill>
                  <a:srgbClr val="526675"/>
                </a:solidFill>
                <a:latin typeface="DejaVu Sans"/>
                <a:ea typeface="DejaVu Sans"/>
                <a:cs typeface="DejaVu Sans"/>
              </a:rPr>
              <a:t>17</a:t>
            </a:r>
          </a:p>
        </p:txBody>
      </p:sp>
      <p:sp>
        <p:nvSpPr>
          <p:cNvPr id="3" name="Dikdörtgen 2">
            <a:extLst>
              <a:ext uri="{FF2B5EF4-FFF2-40B4-BE49-F238E27FC236}">
                <a16:creationId xmlns:a16="http://schemas.microsoft.com/office/drawing/2014/main" id="{98322C23-0268-4F68-81E7-4137AF7726FD}"/>
              </a:ext>
            </a:extLst>
          </p:cNvPr>
          <p:cNvSpPr>
            <a:spLocks noGrp="1"/>
          </p:cNvSpPr>
          <p:nvPr/>
        </p:nvSpPr>
        <p:spPr>
          <a:xfrm>
            <a:off x="685800" y="1924050"/>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01</a:t>
            </a:r>
          </a:p>
        </p:txBody>
      </p:sp>
      <p:sp>
        <p:nvSpPr>
          <p:cNvPr id="4" name="Dikdörtgen 3">
            <a:extLst>
              <a:ext uri="{FF2B5EF4-FFF2-40B4-BE49-F238E27FC236}">
                <a16:creationId xmlns:a16="http://schemas.microsoft.com/office/drawing/2014/main" id="{94E04224-246F-40FA-8EC3-FDD887168E8E}"/>
              </a:ext>
            </a:extLst>
          </p:cNvPr>
          <p:cNvSpPr>
            <a:spLocks noGrp="1"/>
          </p:cNvSpPr>
          <p:nvPr/>
        </p:nvSpPr>
        <p:spPr>
          <a:xfrm>
            <a:off x="1562100" y="1924050"/>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“Bonus var, bir kez deneyelim.”</a:t>
            </a:r>
          </a:p>
        </p:txBody>
      </p:sp>
      <p:sp>
        <p:nvSpPr>
          <p:cNvPr id="5" name="Dikdörtgen 4">
            <a:extLst>
              <a:ext uri="{FF2B5EF4-FFF2-40B4-BE49-F238E27FC236}">
                <a16:creationId xmlns:a16="http://schemas.microsoft.com/office/drawing/2014/main" id="{D78D8E19-F427-4E24-82B6-D9E76794EDBF}"/>
              </a:ext>
            </a:extLst>
          </p:cNvPr>
          <p:cNvSpPr>
            <a:spLocks noGrp="1"/>
          </p:cNvSpPr>
          <p:nvPr/>
        </p:nvSpPr>
        <p:spPr>
          <a:xfrm>
            <a:off x="1562100" y="2352675"/>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Teklifi reddedin ve sizi yönlendiren içerikten uzaklaşın.</a:t>
            </a:r>
          </a:p>
        </p:txBody>
      </p:sp>
      <p:sp>
        <p:nvSpPr>
          <p:cNvPr id="6" name="Dikdörtgen 5">
            <a:extLst>
              <a:ext uri="{FF2B5EF4-FFF2-40B4-BE49-F238E27FC236}">
                <a16:creationId xmlns:a16="http://schemas.microsoft.com/office/drawing/2014/main" id="{A8A0BDB1-674C-46CC-875A-826923DF3D84}"/>
              </a:ext>
            </a:extLst>
          </p:cNvPr>
          <p:cNvSpPr>
            <a:spLocks noGrp="1"/>
          </p:cNvSpPr>
          <p:nvPr/>
        </p:nvSpPr>
        <p:spPr>
          <a:xfrm>
            <a:off x="685800" y="3105150"/>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02</a:t>
            </a:r>
          </a:p>
        </p:txBody>
      </p:sp>
      <p:sp>
        <p:nvSpPr>
          <p:cNvPr id="7" name="Dikdörtgen 6">
            <a:extLst>
              <a:ext uri="{FF2B5EF4-FFF2-40B4-BE49-F238E27FC236}">
                <a16:creationId xmlns:a16="http://schemas.microsoft.com/office/drawing/2014/main" id="{CEF4A71A-A2E2-4F7F-B48B-F267F5037AC3}"/>
              </a:ext>
            </a:extLst>
          </p:cNvPr>
          <p:cNvSpPr>
            <a:spLocks noGrp="1"/>
          </p:cNvSpPr>
          <p:nvPr/>
        </p:nvSpPr>
        <p:spPr>
          <a:xfrm>
            <a:off x="1562100" y="3105150"/>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“Kaybımı çıkarıp bırakacağım.”</a:t>
            </a:r>
          </a:p>
        </p:txBody>
      </p:sp>
      <p:sp>
        <p:nvSpPr>
          <p:cNvPr id="8" name="Dikdörtgen 7">
            <a:extLst>
              <a:ext uri="{FF2B5EF4-FFF2-40B4-BE49-F238E27FC236}">
                <a16:creationId xmlns:a16="http://schemas.microsoft.com/office/drawing/2014/main" id="{53CC8D76-294F-4F27-883B-3F6E3D00F998}"/>
              </a:ext>
            </a:extLst>
          </p:cNvPr>
          <p:cNvSpPr>
            <a:spLocks noGrp="1"/>
          </p:cNvSpPr>
          <p:nvPr/>
        </p:nvSpPr>
        <p:spPr>
          <a:xfrm>
            <a:off x="1562100" y="3533775"/>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Yeni para yatırmayı durdurun ve destek isteyin.</a:t>
            </a:r>
          </a:p>
        </p:txBody>
      </p:sp>
      <p:sp>
        <p:nvSpPr>
          <p:cNvPr id="9" name="Dikdörtgen 8">
            <a:extLst>
              <a:ext uri="{FF2B5EF4-FFF2-40B4-BE49-F238E27FC236}">
                <a16:creationId xmlns:a16="http://schemas.microsoft.com/office/drawing/2014/main" id="{41828477-58B4-4B7C-8590-3B83414AAE5F}"/>
              </a:ext>
            </a:extLst>
          </p:cNvPr>
          <p:cNvSpPr>
            <a:spLocks noGrp="1"/>
          </p:cNvSpPr>
          <p:nvPr/>
        </p:nvSpPr>
        <p:spPr>
          <a:xfrm>
            <a:off x="685800" y="4286250"/>
            <a:ext cx="666750" cy="476250"/>
          </a:xfrm>
          <a:prstGeom prst="rect">
            <a:avLst/>
          </a:prstGeom>
          <a:noFill/>
          <a:ln w="0">
            <a:noFill/>
          </a:ln>
        </p:spPr>
        <p:txBody>
          <a:bodyPr lIns="0" tIns="0" rIns="0" bIns="0" anchor="t">
            <a:noAutofit/>
          </a:bodyPr>
          <a:lstStyle/>
          <a:p>
            <a:pPr>
              <a:buNone/>
              <a:defRPr sz="2325" b="1">
                <a:solidFill>
                  <a:srgbClr val="007F83"/>
                </a:solidFill>
                <a:latin typeface="DejaVu Sans"/>
                <a:ea typeface="DejaVu Sans"/>
                <a:cs typeface="DejaVu Sans"/>
              </a:defRPr>
            </a:pPr>
            <a:r>
              <a:rPr sz="2325" b="1">
                <a:solidFill>
                  <a:srgbClr val="007F83"/>
                </a:solidFill>
                <a:latin typeface="DejaVu Sans"/>
                <a:ea typeface="DejaVu Sans"/>
                <a:cs typeface="DejaVu Sans"/>
              </a:rPr>
              <a:t>03</a:t>
            </a:r>
          </a:p>
        </p:txBody>
      </p:sp>
      <p:sp>
        <p:nvSpPr>
          <p:cNvPr id="10" name="Dikdörtgen 9">
            <a:extLst>
              <a:ext uri="{FF2B5EF4-FFF2-40B4-BE49-F238E27FC236}">
                <a16:creationId xmlns:a16="http://schemas.microsoft.com/office/drawing/2014/main" id="{DABEB76A-EF3A-4CA9-9B82-AA1F35EE059E}"/>
              </a:ext>
            </a:extLst>
          </p:cNvPr>
          <p:cNvSpPr>
            <a:spLocks noGrp="1"/>
          </p:cNvSpPr>
          <p:nvPr/>
        </p:nvSpPr>
        <p:spPr>
          <a:xfrm>
            <a:off x="1562100" y="4286250"/>
            <a:ext cx="9906000" cy="457200"/>
          </a:xfrm>
          <a:prstGeom prst="rect">
            <a:avLst/>
          </a:prstGeom>
          <a:noFill/>
          <a:ln w="0">
            <a:noFill/>
          </a:ln>
        </p:spPr>
        <p:txBody>
          <a:bodyPr lIns="0" tIns="0" rIns="0" bIns="0" anchor="t">
            <a:noAutofit/>
          </a:bodyPr>
          <a:lstStyle/>
          <a:p>
            <a:pPr>
              <a:buNone/>
              <a:defRPr sz="2175" b="1">
                <a:solidFill>
                  <a:srgbClr val="132B40"/>
                </a:solidFill>
                <a:latin typeface="DejaVu Sans"/>
                <a:ea typeface="DejaVu Sans"/>
                <a:cs typeface="DejaVu Sans"/>
              </a:defRPr>
            </a:pPr>
            <a:r>
              <a:rPr sz="2175" b="1">
                <a:solidFill>
                  <a:srgbClr val="132B40"/>
                </a:solidFill>
                <a:latin typeface="DejaVu Sans"/>
                <a:ea typeface="DejaVu Sans"/>
                <a:cs typeface="DejaVu Sans"/>
              </a:rPr>
              <a:t>“Hesabını ver, komisyon kazan.”</a:t>
            </a:r>
          </a:p>
        </p:txBody>
      </p:sp>
      <p:sp>
        <p:nvSpPr>
          <p:cNvPr id="11" name="Dikdörtgen 10">
            <a:extLst>
              <a:ext uri="{FF2B5EF4-FFF2-40B4-BE49-F238E27FC236}">
                <a16:creationId xmlns:a16="http://schemas.microsoft.com/office/drawing/2014/main" id="{8BBF6784-E29A-441A-AD3D-B3DBF20ADCB9}"/>
              </a:ext>
            </a:extLst>
          </p:cNvPr>
          <p:cNvSpPr>
            <a:spLocks noGrp="1"/>
          </p:cNvSpPr>
          <p:nvPr/>
        </p:nvSpPr>
        <p:spPr>
          <a:xfrm>
            <a:off x="1562100" y="4714875"/>
            <a:ext cx="9763125" cy="590550"/>
          </a:xfrm>
          <a:prstGeom prst="rect">
            <a:avLst/>
          </a:prstGeom>
          <a:noFill/>
          <a:ln w="0">
            <a:noFill/>
          </a:ln>
        </p:spPr>
        <p:txBody>
          <a:bodyPr lIns="0" tIns="0" rIns="0" bIns="0" anchor="t">
            <a:noAutofit/>
          </a:bodyPr>
          <a:lstStyle/>
          <a:p>
            <a:pPr>
              <a:buNone/>
              <a:defRPr sz="1875" b="0">
                <a:solidFill>
                  <a:srgbClr val="526675"/>
                </a:solidFill>
                <a:latin typeface="DejaVu Sans"/>
                <a:ea typeface="DejaVu Sans"/>
                <a:cs typeface="DejaVu Sans"/>
              </a:defRPr>
            </a:pPr>
            <a:r>
              <a:rPr sz="1875" b="0">
                <a:solidFill>
                  <a:srgbClr val="526675"/>
                </a:solidFill>
                <a:latin typeface="DejaVu Sans"/>
                <a:ea typeface="DejaVu Sans"/>
                <a:cs typeface="DejaVu Sans"/>
              </a:rPr>
              <a:t>Hesabınızı kullandırmayın ve şüpheli teklifi bildirin.</a:t>
            </a:r>
          </a:p>
        </p:txBody>
      </p:sp>
      <p:sp>
        <p:nvSpPr>
          <p:cNvPr id="12" name="Dikdörtgen 11">
            <a:extLst>
              <a:ext uri="{FF2B5EF4-FFF2-40B4-BE49-F238E27FC236}">
                <a16:creationId xmlns:a16="http://schemas.microsoft.com/office/drawing/2014/main" id="{7777DC19-7729-42DC-80B1-AB246140DFCD}"/>
              </a:ext>
            </a:extLst>
          </p:cNvPr>
          <p:cNvSpPr>
            <a:spLocks noGrp="1"/>
          </p:cNvSpPr>
          <p:nvPr/>
        </p:nvSpPr>
        <p:spPr>
          <a:xfrm>
            <a:off x="685800" y="5657850"/>
            <a:ext cx="10668000" cy="619125"/>
          </a:xfrm>
          <a:prstGeom prst="rect">
            <a:avLst/>
          </a:prstGeom>
          <a:noFill/>
          <a:ln w="0">
            <a:noFill/>
          </a:ln>
        </p:spPr>
        <p:txBody>
          <a:bodyPr lIns="0" tIns="0" rIns="0" bIns="0" anchor="t">
            <a:noAutofit/>
          </a:bodyPr>
          <a:lstStyle/>
          <a:p>
            <a:pPr>
              <a:buNone/>
              <a:defRPr sz="2100" b="1">
                <a:solidFill>
                  <a:srgbClr val="007F83"/>
                </a:solidFill>
                <a:latin typeface="DejaVu Sans"/>
                <a:ea typeface="DejaVu Sans"/>
                <a:cs typeface="DejaVu Sans"/>
              </a:defRPr>
            </a:pPr>
            <a:r>
              <a:rPr sz="2100" b="1">
                <a:solidFill>
                  <a:srgbClr val="007F83"/>
                </a:solidFill>
                <a:latin typeface="DejaVu Sans"/>
                <a:ea typeface="DejaVu Sans"/>
                <a:cs typeface="DejaVu Sans"/>
              </a:rPr>
              <a:t>Bugün atılacak bir adım: tetikleyici bir hesabı engellemek veya 115’i aramak.</a:t>
            </a:r>
          </a:p>
        </p:txBody>
      </p:sp>
    </p:spTree>
    <p:extLst>
      <p:ext uri="{BB962C8B-B14F-4D97-AF65-F5344CB8AC3E}">
        <p14:creationId xmlns:p14="http://schemas.microsoft.com/office/powerpoint/2010/main" val="1024372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F6F5"/>
        </a:solidFill>
        <a:effectLst/>
      </p:bgPr>
    </p:bg>
    <p:spTree>
      <p:nvGrpSpPr>
        <p:cNvPr id="1" name=""/>
        <p:cNvGrpSpPr/>
        <p:nvPr/>
      </p:nvGrpSpPr>
      <p:grpSpPr>
        <a:xfrm>
          <a:off x="0" y="0"/>
          <a:ext cx="0" cy="0"/>
          <a:chOff x="0" y="0"/>
          <a:chExt cx="0" cy="0"/>
        </a:xfrm>
      </p:grpSpPr>
      <p:sp>
        <p:nvSpPr>
          <p:cNvPr id="24" name="Dikdörtgen 23">
            <a:extLst>
              <a:ext uri="{FF2B5EF4-FFF2-40B4-BE49-F238E27FC236}">
                <a16:creationId xmlns:a16="http://schemas.microsoft.com/office/drawing/2014/main" id="{29B156A0-CA89-4D9B-89E0-175F6F41E285}"/>
              </a:ext>
            </a:extLst>
          </p:cNvPr>
          <p:cNvSpPr>
            <a:spLocks noGrp="1"/>
          </p:cNvSpPr>
          <p:nvPr/>
        </p:nvSpPr>
        <p:spPr>
          <a:xfrm>
            <a:off x="685800" y="495300"/>
            <a:ext cx="10572750" cy="1047750"/>
          </a:xfrm>
          <a:prstGeom prst="rect">
            <a:avLst/>
          </a:prstGeom>
          <a:noFill/>
          <a:ln w="0">
            <a:noFill/>
          </a:ln>
        </p:spPr>
        <p:txBody>
          <a:bodyPr lIns="0" tIns="0" rIns="0" bIns="0" anchor="t">
            <a:noAutofit/>
          </a:bodyPr>
          <a:lstStyle/>
          <a:p>
            <a:pPr>
              <a:buNone/>
              <a:defRPr sz="3300" b="1">
                <a:solidFill>
                  <a:srgbClr val="132B40"/>
                </a:solidFill>
                <a:latin typeface="DejaVu Sans"/>
                <a:ea typeface="DejaVu Sans"/>
                <a:cs typeface="DejaVu Sans"/>
              </a:defRPr>
            </a:pPr>
            <a:r>
              <a:rPr sz="3300" b="1">
                <a:solidFill>
                  <a:srgbClr val="132B40"/>
                </a:solidFill>
                <a:latin typeface="DejaVu Sans"/>
                <a:ea typeface="DejaVu Sans"/>
                <a:cs typeface="DejaVu Sans"/>
              </a:rPr>
              <a:t>Kaynaklar</a:t>
            </a:r>
          </a:p>
        </p:txBody>
      </p:sp>
      <p:sp>
        <p:nvSpPr>
          <p:cNvPr id="2" name="Dikdörtgen 1">
            <a:extLst>
              <a:ext uri="{FF2B5EF4-FFF2-40B4-BE49-F238E27FC236}">
                <a16:creationId xmlns:a16="http://schemas.microsoft.com/office/drawing/2014/main" id="{846676CA-4930-4B13-A804-2B39F261B14A}"/>
              </a:ext>
            </a:extLst>
          </p:cNvPr>
          <p:cNvSpPr>
            <a:spLocks noGrp="1"/>
          </p:cNvSpPr>
          <p:nvPr/>
        </p:nvSpPr>
        <p:spPr>
          <a:xfrm>
            <a:off x="11049000" y="6305550"/>
            <a:ext cx="523875" cy="257175"/>
          </a:xfrm>
          <a:prstGeom prst="rect">
            <a:avLst/>
          </a:prstGeom>
          <a:noFill/>
          <a:ln w="0">
            <a:noFill/>
          </a:ln>
        </p:spPr>
        <p:txBody>
          <a:bodyPr lIns="0" tIns="0" rIns="0" bIns="0" anchor="t">
            <a:noAutofit/>
          </a:bodyPr>
          <a:lstStyle/>
          <a:p>
            <a:pPr>
              <a:buNone/>
              <a:defRPr sz="1350" b="0">
                <a:solidFill>
                  <a:srgbClr val="526675"/>
                </a:solidFill>
                <a:latin typeface="DejaVu Sans"/>
                <a:ea typeface="DejaVu Sans"/>
                <a:cs typeface="DejaVu Sans"/>
              </a:defRPr>
            </a:pPr>
            <a:r>
              <a:rPr sz="1350" b="0">
                <a:solidFill>
                  <a:srgbClr val="526675"/>
                </a:solidFill>
                <a:latin typeface="DejaVu Sans"/>
                <a:ea typeface="DejaVu Sans"/>
                <a:cs typeface="DejaVu Sans"/>
              </a:rPr>
              <a:t>18</a:t>
            </a:r>
          </a:p>
        </p:txBody>
      </p:sp>
      <p:sp>
        <p:nvSpPr>
          <p:cNvPr id="3" name="Dikdörtgen 2">
            <a:extLst>
              <a:ext uri="{FF2B5EF4-FFF2-40B4-BE49-F238E27FC236}">
                <a16:creationId xmlns:a16="http://schemas.microsoft.com/office/drawing/2014/main" id="{6C42F2C2-AED8-4AAE-B127-E715EEE559D3}"/>
              </a:ext>
            </a:extLst>
          </p:cNvPr>
          <p:cNvSpPr>
            <a:spLocks noGrp="1"/>
          </p:cNvSpPr>
          <p:nvPr/>
        </p:nvSpPr>
        <p:spPr>
          <a:xfrm>
            <a:off x="685800" y="1733550"/>
            <a:ext cx="5257800" cy="314325"/>
          </a:xfrm>
          <a:prstGeom prst="rect">
            <a:avLst/>
          </a:prstGeom>
          <a:noFill/>
          <a:ln w="0">
            <a:noFill/>
          </a:ln>
        </p:spPr>
        <p:txBody>
          <a:bodyPr lIns="0" tIns="0" rIns="0" bIns="0" anchor="t">
            <a:noAutofit/>
          </a:bodyPr>
          <a:lstStyle/>
          <a:p>
            <a:pPr>
              <a:buNone/>
              <a:defRPr sz="2400" b="0">
                <a:solidFill>
                  <a:srgbClr val="132B40"/>
                </a:solidFill>
                <a:latin typeface="DejaVu Sans"/>
                <a:ea typeface="DejaVu Sans"/>
                <a:cs typeface="DejaVu Sans"/>
              </a:defRPr>
            </a:pPr>
            <a:r>
              <a:rPr sz="2400" b="0">
                <a:solidFill>
                  <a:srgbClr val="132B40"/>
                </a:solidFill>
                <a:latin typeface="DejaVu Sans"/>
                <a:ea typeface="DejaVu Sans"/>
                <a:cs typeface="DejaVu Sans"/>
                <a:hlinkClick r:id="rId3"/>
              </a:rPr>
              <a:t>Dünya Sağlık Örgütü</a:t>
            </a:r>
          </a:p>
        </p:txBody>
      </p:sp>
      <p:sp>
        <p:nvSpPr>
          <p:cNvPr id="4" name="Dikdörtgen 3">
            <a:extLst>
              <a:ext uri="{FF2B5EF4-FFF2-40B4-BE49-F238E27FC236}">
                <a16:creationId xmlns:a16="http://schemas.microsoft.com/office/drawing/2014/main" id="{C9F0F5AF-EBDB-4D0C-95B2-8414604B6590}"/>
              </a:ext>
            </a:extLst>
          </p:cNvPr>
          <p:cNvSpPr>
            <a:spLocks noGrp="1"/>
          </p:cNvSpPr>
          <p:nvPr/>
        </p:nvSpPr>
        <p:spPr>
          <a:xfrm>
            <a:off x="685800" y="2057400"/>
            <a:ext cx="5257800" cy="466725"/>
          </a:xfrm>
          <a:prstGeom prst="rect">
            <a:avLst/>
          </a:prstGeom>
          <a:noFill/>
          <a:ln w="0">
            <a:noFill/>
          </a:ln>
        </p:spPr>
        <p:txBody>
          <a:bodyPr lIns="0" tIns="0" rIns="0" bIns="0" anchor="t">
            <a:noAutofit/>
          </a:bodyPr>
          <a:lstStyle/>
          <a:p>
            <a:pPr>
              <a:buNone/>
              <a:defRPr sz="1650" b="0">
                <a:solidFill>
                  <a:srgbClr val="132B40"/>
                </a:solidFill>
                <a:latin typeface="DejaVu Sans"/>
                <a:ea typeface="DejaVu Sans"/>
                <a:cs typeface="DejaVu Sans"/>
              </a:defRPr>
            </a:pPr>
            <a:r>
              <a:rPr sz="1650" b="0">
                <a:solidFill>
                  <a:srgbClr val="132B40"/>
                </a:solidFill>
                <a:latin typeface="DejaVu Sans"/>
                <a:ea typeface="DejaVu Sans"/>
                <a:cs typeface="DejaVu Sans"/>
              </a:rPr>
              <a:t>Kumarın tanımı, riskleri ve sağlık etkileri</a:t>
            </a:r>
          </a:p>
        </p:txBody>
      </p:sp>
      <p:sp>
        <p:nvSpPr>
          <p:cNvPr id="5" name="Dikdörtgen 4">
            <a:extLst>
              <a:ext uri="{FF2B5EF4-FFF2-40B4-BE49-F238E27FC236}">
                <a16:creationId xmlns:a16="http://schemas.microsoft.com/office/drawing/2014/main" id="{64A749DA-D35D-42DB-B86D-E4BA8F62F729}"/>
              </a:ext>
            </a:extLst>
          </p:cNvPr>
          <p:cNvSpPr>
            <a:spLocks noGrp="1"/>
          </p:cNvSpPr>
          <p:nvPr/>
        </p:nvSpPr>
        <p:spPr>
          <a:xfrm>
            <a:off x="685800" y="2571750"/>
            <a:ext cx="5257800" cy="314325"/>
          </a:xfrm>
          <a:prstGeom prst="rect">
            <a:avLst/>
          </a:prstGeom>
          <a:noFill/>
          <a:ln w="0">
            <a:noFill/>
          </a:ln>
        </p:spPr>
        <p:txBody>
          <a:bodyPr lIns="0" tIns="0" rIns="0" bIns="0" anchor="t">
            <a:noAutofit/>
          </a:bodyPr>
          <a:lstStyle/>
          <a:p>
            <a:pPr>
              <a:buNone/>
              <a:defRPr sz="2400" b="0">
                <a:solidFill>
                  <a:srgbClr val="132B40"/>
                </a:solidFill>
                <a:latin typeface="DejaVu Sans"/>
                <a:ea typeface="DejaVu Sans"/>
                <a:cs typeface="DejaVu Sans"/>
              </a:defRPr>
            </a:pPr>
            <a:r>
              <a:rPr sz="2400" b="0">
                <a:solidFill>
                  <a:srgbClr val="132B40"/>
                </a:solidFill>
                <a:latin typeface="DejaVu Sans"/>
                <a:ea typeface="DejaVu Sans"/>
                <a:cs typeface="DejaVu Sans"/>
                <a:hlinkClick r:id="rId4"/>
              </a:rPr>
              <a:t>Yeşilay</a:t>
            </a:r>
          </a:p>
        </p:txBody>
      </p:sp>
      <p:sp>
        <p:nvSpPr>
          <p:cNvPr id="6" name="Dikdörtgen 5">
            <a:extLst>
              <a:ext uri="{FF2B5EF4-FFF2-40B4-BE49-F238E27FC236}">
                <a16:creationId xmlns:a16="http://schemas.microsoft.com/office/drawing/2014/main" id="{FA2673CC-608F-4C9F-BBD3-F6F084DEC231}"/>
              </a:ext>
            </a:extLst>
          </p:cNvPr>
          <p:cNvSpPr>
            <a:spLocks noGrp="1"/>
          </p:cNvSpPr>
          <p:nvPr/>
        </p:nvSpPr>
        <p:spPr>
          <a:xfrm>
            <a:off x="685800" y="2895600"/>
            <a:ext cx="5257800" cy="466725"/>
          </a:xfrm>
          <a:prstGeom prst="rect">
            <a:avLst/>
          </a:prstGeom>
          <a:noFill/>
          <a:ln w="0">
            <a:noFill/>
          </a:ln>
        </p:spPr>
        <p:txBody>
          <a:bodyPr lIns="0" tIns="0" rIns="0" bIns="0" anchor="t">
            <a:noAutofit/>
          </a:bodyPr>
          <a:lstStyle/>
          <a:p>
            <a:pPr>
              <a:buNone/>
              <a:defRPr sz="1650" b="0">
                <a:solidFill>
                  <a:srgbClr val="132B40"/>
                </a:solidFill>
                <a:latin typeface="DejaVu Sans"/>
                <a:ea typeface="DejaVu Sans"/>
                <a:cs typeface="DejaVu Sans"/>
              </a:defRPr>
            </a:pPr>
            <a:r>
              <a:rPr sz="1650" b="0">
                <a:solidFill>
                  <a:srgbClr val="132B40"/>
                </a:solidFill>
                <a:latin typeface="DejaVu Sans"/>
                <a:ea typeface="DejaVu Sans"/>
                <a:cs typeface="DejaVu Sans"/>
              </a:rPr>
              <a:t>Kumar bağımlılığı ve erken işaretler</a:t>
            </a:r>
          </a:p>
        </p:txBody>
      </p:sp>
      <p:sp>
        <p:nvSpPr>
          <p:cNvPr id="7" name="Dikdörtgen 6">
            <a:extLst>
              <a:ext uri="{FF2B5EF4-FFF2-40B4-BE49-F238E27FC236}">
                <a16:creationId xmlns:a16="http://schemas.microsoft.com/office/drawing/2014/main" id="{A21BC86B-1E76-4443-8234-11BBA6518A4F}"/>
              </a:ext>
            </a:extLst>
          </p:cNvPr>
          <p:cNvSpPr>
            <a:spLocks noGrp="1"/>
          </p:cNvSpPr>
          <p:nvPr/>
        </p:nvSpPr>
        <p:spPr>
          <a:xfrm>
            <a:off x="685800" y="3409950"/>
            <a:ext cx="5257800" cy="314325"/>
          </a:xfrm>
          <a:prstGeom prst="rect">
            <a:avLst/>
          </a:prstGeom>
          <a:noFill/>
          <a:ln w="0">
            <a:noFill/>
          </a:ln>
        </p:spPr>
        <p:txBody>
          <a:bodyPr lIns="0" tIns="0" rIns="0" bIns="0" anchor="t">
            <a:noAutofit/>
          </a:bodyPr>
          <a:lstStyle/>
          <a:p>
            <a:pPr>
              <a:buNone/>
              <a:defRPr sz="2400" b="0">
                <a:solidFill>
                  <a:srgbClr val="132B40"/>
                </a:solidFill>
                <a:latin typeface="DejaVu Sans"/>
                <a:ea typeface="DejaVu Sans"/>
                <a:cs typeface="DejaVu Sans"/>
              </a:defRPr>
            </a:pPr>
            <a:r>
              <a:rPr sz="2400" b="0">
                <a:solidFill>
                  <a:srgbClr val="132B40"/>
                </a:solidFill>
                <a:latin typeface="DejaVu Sans"/>
                <a:ea typeface="DejaVu Sans"/>
                <a:cs typeface="DejaVu Sans"/>
                <a:hlinkClick r:id="rId5"/>
              </a:rPr>
              <a:t>Yeşilay</a:t>
            </a:r>
          </a:p>
        </p:txBody>
      </p:sp>
      <p:sp>
        <p:nvSpPr>
          <p:cNvPr id="8" name="Dikdörtgen 7">
            <a:extLst>
              <a:ext uri="{FF2B5EF4-FFF2-40B4-BE49-F238E27FC236}">
                <a16:creationId xmlns:a16="http://schemas.microsoft.com/office/drawing/2014/main" id="{D324E8A5-29AF-41F4-9F25-AE454DB57A63}"/>
              </a:ext>
            </a:extLst>
          </p:cNvPr>
          <p:cNvSpPr>
            <a:spLocks noGrp="1"/>
          </p:cNvSpPr>
          <p:nvPr/>
        </p:nvSpPr>
        <p:spPr>
          <a:xfrm>
            <a:off x="685800" y="3733800"/>
            <a:ext cx="5257800" cy="466725"/>
          </a:xfrm>
          <a:prstGeom prst="rect">
            <a:avLst/>
          </a:prstGeom>
          <a:noFill/>
          <a:ln w="0">
            <a:noFill/>
          </a:ln>
        </p:spPr>
        <p:txBody>
          <a:bodyPr lIns="0" tIns="0" rIns="0" bIns="0" anchor="t">
            <a:noAutofit/>
          </a:bodyPr>
          <a:lstStyle/>
          <a:p>
            <a:pPr>
              <a:buNone/>
              <a:defRPr sz="1650" b="0">
                <a:solidFill>
                  <a:srgbClr val="132B40"/>
                </a:solidFill>
                <a:latin typeface="DejaVu Sans"/>
                <a:ea typeface="DejaVu Sans"/>
                <a:cs typeface="DejaVu Sans"/>
              </a:defRPr>
            </a:pPr>
            <a:r>
              <a:rPr sz="1650" b="0">
                <a:solidFill>
                  <a:srgbClr val="132B40"/>
                </a:solidFill>
                <a:latin typeface="DejaVu Sans"/>
                <a:ea typeface="DejaVu Sans"/>
                <a:cs typeface="DejaVu Sans"/>
              </a:rPr>
              <a:t>Dijital erişim ve kumarın yayılması</a:t>
            </a:r>
          </a:p>
        </p:txBody>
      </p:sp>
      <p:sp>
        <p:nvSpPr>
          <p:cNvPr id="9" name="Dikdörtgen 8">
            <a:extLst>
              <a:ext uri="{FF2B5EF4-FFF2-40B4-BE49-F238E27FC236}">
                <a16:creationId xmlns:a16="http://schemas.microsoft.com/office/drawing/2014/main" id="{DAD63D35-8ABC-4D5A-A157-9D31F97DFA78}"/>
              </a:ext>
            </a:extLst>
          </p:cNvPr>
          <p:cNvSpPr>
            <a:spLocks noGrp="1"/>
          </p:cNvSpPr>
          <p:nvPr/>
        </p:nvSpPr>
        <p:spPr>
          <a:xfrm>
            <a:off x="685800" y="4248150"/>
            <a:ext cx="5257800" cy="314325"/>
          </a:xfrm>
          <a:prstGeom prst="rect">
            <a:avLst/>
          </a:prstGeom>
          <a:noFill/>
          <a:ln w="0">
            <a:noFill/>
          </a:ln>
        </p:spPr>
        <p:txBody>
          <a:bodyPr lIns="0" tIns="0" rIns="0" bIns="0" anchor="t">
            <a:noAutofit/>
          </a:bodyPr>
          <a:lstStyle/>
          <a:p>
            <a:pPr>
              <a:buNone/>
              <a:defRPr sz="2400" b="0">
                <a:solidFill>
                  <a:srgbClr val="132B40"/>
                </a:solidFill>
                <a:latin typeface="DejaVu Sans"/>
                <a:ea typeface="DejaVu Sans"/>
                <a:cs typeface="DejaVu Sans"/>
              </a:defRPr>
            </a:pPr>
            <a:r>
              <a:rPr sz="2400" b="0">
                <a:solidFill>
                  <a:srgbClr val="132B40"/>
                </a:solidFill>
                <a:latin typeface="DejaVu Sans"/>
                <a:ea typeface="DejaVu Sans"/>
                <a:cs typeface="DejaVu Sans"/>
                <a:hlinkClick r:id="rId6"/>
              </a:rPr>
              <a:t>Yeşilay</a:t>
            </a:r>
          </a:p>
        </p:txBody>
      </p:sp>
      <p:sp>
        <p:nvSpPr>
          <p:cNvPr id="10" name="Dikdörtgen 9">
            <a:extLst>
              <a:ext uri="{FF2B5EF4-FFF2-40B4-BE49-F238E27FC236}">
                <a16:creationId xmlns:a16="http://schemas.microsoft.com/office/drawing/2014/main" id="{80C7E444-3A55-497F-9E37-1F106C4D19CC}"/>
              </a:ext>
            </a:extLst>
          </p:cNvPr>
          <p:cNvSpPr>
            <a:spLocks noGrp="1"/>
          </p:cNvSpPr>
          <p:nvPr/>
        </p:nvSpPr>
        <p:spPr>
          <a:xfrm>
            <a:off x="685800" y="4572000"/>
            <a:ext cx="5257800" cy="466725"/>
          </a:xfrm>
          <a:prstGeom prst="rect">
            <a:avLst/>
          </a:prstGeom>
          <a:noFill/>
          <a:ln w="0">
            <a:noFill/>
          </a:ln>
        </p:spPr>
        <p:txBody>
          <a:bodyPr lIns="0" tIns="0" rIns="0" bIns="0" anchor="t">
            <a:noAutofit/>
          </a:bodyPr>
          <a:lstStyle/>
          <a:p>
            <a:pPr>
              <a:buNone/>
              <a:defRPr sz="1650" b="0">
                <a:solidFill>
                  <a:srgbClr val="132B40"/>
                </a:solidFill>
                <a:latin typeface="DejaVu Sans"/>
                <a:ea typeface="DejaVu Sans"/>
                <a:cs typeface="DejaVu Sans"/>
              </a:defRPr>
            </a:pPr>
            <a:r>
              <a:rPr sz="1650" b="0">
                <a:solidFill>
                  <a:srgbClr val="132B40"/>
                </a:solidFill>
                <a:latin typeface="DejaVu Sans"/>
                <a:ea typeface="DejaVu Sans"/>
                <a:cs typeface="DejaVu Sans"/>
              </a:rPr>
              <a:t>Gençlerde kontrol ve kazanç yanılsamaları</a:t>
            </a:r>
          </a:p>
        </p:txBody>
      </p:sp>
      <p:sp>
        <p:nvSpPr>
          <p:cNvPr id="11" name="Dikdörtgen 10">
            <a:extLst>
              <a:ext uri="{FF2B5EF4-FFF2-40B4-BE49-F238E27FC236}">
                <a16:creationId xmlns:a16="http://schemas.microsoft.com/office/drawing/2014/main" id="{22D786D6-7440-42C3-A178-3BC9ABDFCAF1}"/>
              </a:ext>
            </a:extLst>
          </p:cNvPr>
          <p:cNvSpPr>
            <a:spLocks noGrp="1"/>
          </p:cNvSpPr>
          <p:nvPr/>
        </p:nvSpPr>
        <p:spPr>
          <a:xfrm>
            <a:off x="685800" y="5086350"/>
            <a:ext cx="5257800" cy="314325"/>
          </a:xfrm>
          <a:prstGeom prst="rect">
            <a:avLst/>
          </a:prstGeom>
          <a:noFill/>
          <a:ln w="0">
            <a:noFill/>
          </a:ln>
        </p:spPr>
        <p:txBody>
          <a:bodyPr lIns="0" tIns="0" rIns="0" bIns="0" anchor="t">
            <a:noAutofit/>
          </a:bodyPr>
          <a:lstStyle/>
          <a:p>
            <a:pPr>
              <a:buNone/>
              <a:defRPr sz="2400" b="0">
                <a:solidFill>
                  <a:srgbClr val="132B40"/>
                </a:solidFill>
                <a:latin typeface="DejaVu Sans"/>
                <a:ea typeface="DejaVu Sans"/>
                <a:cs typeface="DejaVu Sans"/>
              </a:defRPr>
            </a:pPr>
            <a:r>
              <a:rPr sz="2400" b="0">
                <a:solidFill>
                  <a:srgbClr val="132B40"/>
                </a:solidFill>
                <a:latin typeface="DejaVu Sans"/>
                <a:ea typeface="DejaVu Sans"/>
                <a:cs typeface="DejaVu Sans"/>
                <a:hlinkClick r:id="rId7"/>
              </a:rPr>
              <a:t>YEDAM</a:t>
            </a:r>
          </a:p>
        </p:txBody>
      </p:sp>
      <p:sp>
        <p:nvSpPr>
          <p:cNvPr id="12" name="Dikdörtgen 11">
            <a:extLst>
              <a:ext uri="{FF2B5EF4-FFF2-40B4-BE49-F238E27FC236}">
                <a16:creationId xmlns:a16="http://schemas.microsoft.com/office/drawing/2014/main" id="{72D1798E-A48F-491F-BCE1-C35E7E4D16FD}"/>
              </a:ext>
            </a:extLst>
          </p:cNvPr>
          <p:cNvSpPr>
            <a:spLocks noGrp="1"/>
          </p:cNvSpPr>
          <p:nvPr/>
        </p:nvSpPr>
        <p:spPr>
          <a:xfrm>
            <a:off x="685800" y="5410200"/>
            <a:ext cx="5257800" cy="466725"/>
          </a:xfrm>
          <a:prstGeom prst="rect">
            <a:avLst/>
          </a:prstGeom>
          <a:noFill/>
          <a:ln w="0">
            <a:noFill/>
          </a:ln>
        </p:spPr>
        <p:txBody>
          <a:bodyPr lIns="0" tIns="0" rIns="0" bIns="0" anchor="t">
            <a:noAutofit/>
          </a:bodyPr>
          <a:lstStyle/>
          <a:p>
            <a:pPr>
              <a:buNone/>
              <a:defRPr sz="1650" b="0">
                <a:solidFill>
                  <a:srgbClr val="132B40"/>
                </a:solidFill>
                <a:latin typeface="DejaVu Sans"/>
                <a:ea typeface="DejaVu Sans"/>
                <a:cs typeface="DejaVu Sans"/>
              </a:defRPr>
            </a:pPr>
            <a:r>
              <a:rPr sz="1650" b="0">
                <a:solidFill>
                  <a:srgbClr val="132B40"/>
                </a:solidFill>
                <a:latin typeface="DejaVu Sans"/>
                <a:ea typeface="DejaVu Sans"/>
                <a:cs typeface="DejaVu Sans"/>
              </a:rPr>
              <a:t>Ücretsiz psikolojik ve sosyal destek</a:t>
            </a:r>
          </a:p>
        </p:txBody>
      </p:sp>
      <p:sp>
        <p:nvSpPr>
          <p:cNvPr id="13" name="Dikdörtgen 12">
            <a:extLst>
              <a:ext uri="{FF2B5EF4-FFF2-40B4-BE49-F238E27FC236}">
                <a16:creationId xmlns:a16="http://schemas.microsoft.com/office/drawing/2014/main" id="{2C6E5A6A-32C8-4987-931F-324913AAFD11}"/>
              </a:ext>
            </a:extLst>
          </p:cNvPr>
          <p:cNvSpPr>
            <a:spLocks noGrp="1"/>
          </p:cNvSpPr>
          <p:nvPr/>
        </p:nvSpPr>
        <p:spPr>
          <a:xfrm>
            <a:off x="6429375" y="1733550"/>
            <a:ext cx="5257800" cy="314325"/>
          </a:xfrm>
          <a:prstGeom prst="rect">
            <a:avLst/>
          </a:prstGeom>
          <a:noFill/>
          <a:ln w="0">
            <a:noFill/>
          </a:ln>
        </p:spPr>
        <p:txBody>
          <a:bodyPr lIns="0" tIns="0" rIns="0" bIns="0" anchor="t">
            <a:noAutofit/>
          </a:bodyPr>
          <a:lstStyle/>
          <a:p>
            <a:pPr>
              <a:buNone/>
              <a:defRPr sz="2400" b="0">
                <a:solidFill>
                  <a:srgbClr val="132B40"/>
                </a:solidFill>
                <a:latin typeface="DejaVu Sans"/>
                <a:ea typeface="DejaVu Sans"/>
                <a:cs typeface="DejaVu Sans"/>
              </a:defRPr>
            </a:pPr>
            <a:r>
              <a:rPr sz="2400" b="0">
                <a:solidFill>
                  <a:srgbClr val="132B40"/>
                </a:solidFill>
                <a:latin typeface="DejaVu Sans"/>
                <a:ea typeface="DejaVu Sans"/>
                <a:cs typeface="DejaVu Sans"/>
                <a:hlinkClick r:id="rId8"/>
              </a:rPr>
              <a:t>YEDAM 115</a:t>
            </a:r>
          </a:p>
        </p:txBody>
      </p:sp>
      <p:sp>
        <p:nvSpPr>
          <p:cNvPr id="14" name="Dikdörtgen 13">
            <a:extLst>
              <a:ext uri="{FF2B5EF4-FFF2-40B4-BE49-F238E27FC236}">
                <a16:creationId xmlns:a16="http://schemas.microsoft.com/office/drawing/2014/main" id="{5A4BDCD8-3D25-454D-B49A-9724A4885386}"/>
              </a:ext>
            </a:extLst>
          </p:cNvPr>
          <p:cNvSpPr>
            <a:spLocks noGrp="1"/>
          </p:cNvSpPr>
          <p:nvPr/>
        </p:nvSpPr>
        <p:spPr>
          <a:xfrm>
            <a:off x="6429375" y="2057400"/>
            <a:ext cx="5257800" cy="466725"/>
          </a:xfrm>
          <a:prstGeom prst="rect">
            <a:avLst/>
          </a:prstGeom>
          <a:noFill/>
          <a:ln w="0">
            <a:noFill/>
          </a:ln>
        </p:spPr>
        <p:txBody>
          <a:bodyPr lIns="0" tIns="0" rIns="0" bIns="0" anchor="t">
            <a:noAutofit/>
          </a:bodyPr>
          <a:lstStyle/>
          <a:p>
            <a:pPr>
              <a:buNone/>
              <a:defRPr sz="1650" b="0">
                <a:solidFill>
                  <a:srgbClr val="132B40"/>
                </a:solidFill>
                <a:latin typeface="DejaVu Sans"/>
                <a:ea typeface="DejaVu Sans"/>
                <a:cs typeface="DejaVu Sans"/>
              </a:defRPr>
            </a:pPr>
            <a:r>
              <a:rPr sz="1650" b="0">
                <a:solidFill>
                  <a:srgbClr val="132B40"/>
                </a:solidFill>
                <a:latin typeface="DejaVu Sans"/>
                <a:ea typeface="DejaVu Sans"/>
                <a:cs typeface="DejaVu Sans"/>
              </a:rPr>
              <a:t>Telefonla danışmanlık ve yönlendirme</a:t>
            </a:r>
          </a:p>
        </p:txBody>
      </p:sp>
      <p:sp>
        <p:nvSpPr>
          <p:cNvPr id="15" name="Dikdörtgen 14">
            <a:extLst>
              <a:ext uri="{FF2B5EF4-FFF2-40B4-BE49-F238E27FC236}">
                <a16:creationId xmlns:a16="http://schemas.microsoft.com/office/drawing/2014/main" id="{E935D43F-36B6-430C-8B22-8037FC5FFCEC}"/>
              </a:ext>
            </a:extLst>
          </p:cNvPr>
          <p:cNvSpPr>
            <a:spLocks noGrp="1"/>
          </p:cNvSpPr>
          <p:nvPr/>
        </p:nvSpPr>
        <p:spPr>
          <a:xfrm>
            <a:off x="6429375" y="2571750"/>
            <a:ext cx="5257800" cy="314325"/>
          </a:xfrm>
          <a:prstGeom prst="rect">
            <a:avLst/>
          </a:prstGeom>
          <a:noFill/>
          <a:ln w="0">
            <a:noFill/>
          </a:ln>
        </p:spPr>
        <p:txBody>
          <a:bodyPr lIns="0" tIns="0" rIns="0" bIns="0" anchor="t">
            <a:noAutofit/>
          </a:bodyPr>
          <a:lstStyle/>
          <a:p>
            <a:pPr>
              <a:buNone/>
              <a:defRPr sz="2400" b="0">
                <a:solidFill>
                  <a:srgbClr val="132B40"/>
                </a:solidFill>
                <a:latin typeface="DejaVu Sans"/>
                <a:ea typeface="DejaVu Sans"/>
                <a:cs typeface="DejaVu Sans"/>
              </a:defRPr>
            </a:pPr>
            <a:r>
              <a:rPr sz="2400" b="0">
                <a:solidFill>
                  <a:srgbClr val="132B40"/>
                </a:solidFill>
                <a:latin typeface="DejaVu Sans"/>
                <a:ea typeface="DejaVu Sans"/>
                <a:cs typeface="DejaVu Sans"/>
                <a:hlinkClick r:id="rId9"/>
              </a:rPr>
              <a:t>7258 sayılı Kanun, m. 5</a:t>
            </a:r>
          </a:p>
        </p:txBody>
      </p:sp>
      <p:sp>
        <p:nvSpPr>
          <p:cNvPr id="16" name="Dikdörtgen 15">
            <a:extLst>
              <a:ext uri="{FF2B5EF4-FFF2-40B4-BE49-F238E27FC236}">
                <a16:creationId xmlns:a16="http://schemas.microsoft.com/office/drawing/2014/main" id="{2A9217A1-724D-44A7-A458-6AA0BF931291}"/>
              </a:ext>
            </a:extLst>
          </p:cNvPr>
          <p:cNvSpPr>
            <a:spLocks noGrp="1"/>
          </p:cNvSpPr>
          <p:nvPr/>
        </p:nvSpPr>
        <p:spPr>
          <a:xfrm>
            <a:off x="6429375" y="2895600"/>
            <a:ext cx="5257800" cy="466725"/>
          </a:xfrm>
          <a:prstGeom prst="rect">
            <a:avLst/>
          </a:prstGeom>
          <a:noFill/>
          <a:ln w="0">
            <a:noFill/>
          </a:ln>
        </p:spPr>
        <p:txBody>
          <a:bodyPr lIns="0" tIns="0" rIns="0" bIns="0" anchor="t">
            <a:noAutofit/>
          </a:bodyPr>
          <a:lstStyle/>
          <a:p>
            <a:pPr>
              <a:buNone/>
              <a:defRPr sz="1650" b="0">
                <a:solidFill>
                  <a:srgbClr val="132B40"/>
                </a:solidFill>
                <a:latin typeface="DejaVu Sans"/>
                <a:ea typeface="DejaVu Sans"/>
                <a:cs typeface="DejaVu Sans"/>
              </a:defRPr>
            </a:pPr>
            <a:r>
              <a:rPr sz="1650" b="0">
                <a:solidFill>
                  <a:srgbClr val="132B40"/>
                </a:solidFill>
                <a:latin typeface="DejaVu Sans"/>
                <a:ea typeface="DejaVu Sans"/>
                <a:cs typeface="DejaVu Sans"/>
              </a:rPr>
              <a:t>Spor bahsi hükümleri, konsolide metin</a:t>
            </a:r>
          </a:p>
        </p:txBody>
      </p:sp>
      <p:sp>
        <p:nvSpPr>
          <p:cNvPr id="17" name="Dikdörtgen 16">
            <a:extLst>
              <a:ext uri="{FF2B5EF4-FFF2-40B4-BE49-F238E27FC236}">
                <a16:creationId xmlns:a16="http://schemas.microsoft.com/office/drawing/2014/main" id="{A578C31D-5DA1-472D-8E93-9A8318F5FE4D}"/>
              </a:ext>
            </a:extLst>
          </p:cNvPr>
          <p:cNvSpPr>
            <a:spLocks noGrp="1"/>
          </p:cNvSpPr>
          <p:nvPr/>
        </p:nvSpPr>
        <p:spPr>
          <a:xfrm>
            <a:off x="6429375" y="3409950"/>
            <a:ext cx="5257800" cy="314325"/>
          </a:xfrm>
          <a:prstGeom prst="rect">
            <a:avLst/>
          </a:prstGeom>
          <a:noFill/>
          <a:ln w="0">
            <a:noFill/>
          </a:ln>
        </p:spPr>
        <p:txBody>
          <a:bodyPr lIns="0" tIns="0" rIns="0" bIns="0" anchor="t">
            <a:noAutofit/>
          </a:bodyPr>
          <a:lstStyle/>
          <a:p>
            <a:pPr>
              <a:buNone/>
              <a:defRPr sz="2400" b="0">
                <a:solidFill>
                  <a:srgbClr val="132B40"/>
                </a:solidFill>
                <a:latin typeface="DejaVu Sans"/>
                <a:ea typeface="DejaVu Sans"/>
                <a:cs typeface="DejaVu Sans"/>
              </a:defRPr>
            </a:pPr>
            <a:r>
              <a:rPr sz="2400" b="0">
                <a:solidFill>
                  <a:srgbClr val="132B40"/>
                </a:solidFill>
                <a:latin typeface="DejaVu Sans"/>
                <a:ea typeface="DejaVu Sans"/>
                <a:cs typeface="DejaVu Sans"/>
                <a:hlinkClick r:id="rId10"/>
              </a:rPr>
              <a:t>Millî Piyango İdaresi</a:t>
            </a:r>
          </a:p>
        </p:txBody>
      </p:sp>
      <p:sp>
        <p:nvSpPr>
          <p:cNvPr id="18" name="Dikdörtgen 17">
            <a:extLst>
              <a:ext uri="{FF2B5EF4-FFF2-40B4-BE49-F238E27FC236}">
                <a16:creationId xmlns:a16="http://schemas.microsoft.com/office/drawing/2014/main" id="{4460E157-0B04-4B3A-80A3-E3BA3D51D4F1}"/>
              </a:ext>
            </a:extLst>
          </p:cNvPr>
          <p:cNvSpPr>
            <a:spLocks noGrp="1"/>
          </p:cNvSpPr>
          <p:nvPr/>
        </p:nvSpPr>
        <p:spPr>
          <a:xfrm>
            <a:off x="6429375" y="3733800"/>
            <a:ext cx="5257800" cy="466725"/>
          </a:xfrm>
          <a:prstGeom prst="rect">
            <a:avLst/>
          </a:prstGeom>
          <a:noFill/>
          <a:ln w="0">
            <a:noFill/>
          </a:ln>
        </p:spPr>
        <p:txBody>
          <a:bodyPr lIns="0" tIns="0" rIns="0" bIns="0" anchor="t">
            <a:noAutofit/>
          </a:bodyPr>
          <a:lstStyle/>
          <a:p>
            <a:pPr>
              <a:buNone/>
              <a:defRPr sz="1650" b="0">
                <a:solidFill>
                  <a:srgbClr val="132B40"/>
                </a:solidFill>
                <a:latin typeface="DejaVu Sans"/>
                <a:ea typeface="DejaVu Sans"/>
                <a:cs typeface="DejaVu Sans"/>
              </a:defRPr>
            </a:pPr>
            <a:r>
              <a:rPr sz="1650" b="0">
                <a:solidFill>
                  <a:srgbClr val="132B40"/>
                </a:solidFill>
                <a:latin typeface="DejaVu Sans"/>
                <a:ea typeface="DejaVu Sans"/>
                <a:cs typeface="DejaVu Sans"/>
              </a:rPr>
              <a:t>320 sayılı KHK m. 52 ve ihbar yolları</a:t>
            </a:r>
          </a:p>
        </p:txBody>
      </p:sp>
      <p:sp>
        <p:nvSpPr>
          <p:cNvPr id="19" name="Dikdörtgen 18">
            <a:extLst>
              <a:ext uri="{FF2B5EF4-FFF2-40B4-BE49-F238E27FC236}">
                <a16:creationId xmlns:a16="http://schemas.microsoft.com/office/drawing/2014/main" id="{B45AE194-04BB-4634-BDAA-4BA787A0175D}"/>
              </a:ext>
            </a:extLst>
          </p:cNvPr>
          <p:cNvSpPr>
            <a:spLocks noGrp="1"/>
          </p:cNvSpPr>
          <p:nvPr/>
        </p:nvSpPr>
        <p:spPr>
          <a:xfrm>
            <a:off x="6429375" y="4248150"/>
            <a:ext cx="5257800" cy="314325"/>
          </a:xfrm>
          <a:prstGeom prst="rect">
            <a:avLst/>
          </a:prstGeom>
          <a:noFill/>
          <a:ln w="0">
            <a:noFill/>
          </a:ln>
        </p:spPr>
        <p:txBody>
          <a:bodyPr lIns="0" tIns="0" rIns="0" bIns="0" anchor="t">
            <a:noAutofit/>
          </a:bodyPr>
          <a:lstStyle/>
          <a:p>
            <a:pPr>
              <a:buNone/>
              <a:defRPr sz="2400" b="0">
                <a:solidFill>
                  <a:srgbClr val="132B40"/>
                </a:solidFill>
                <a:latin typeface="DejaVu Sans"/>
                <a:ea typeface="DejaVu Sans"/>
                <a:cs typeface="DejaVu Sans"/>
              </a:defRPr>
            </a:pPr>
            <a:r>
              <a:rPr sz="2400" b="0">
                <a:solidFill>
                  <a:srgbClr val="132B40"/>
                </a:solidFill>
                <a:latin typeface="DejaVu Sans"/>
                <a:ea typeface="DejaVu Sans"/>
                <a:cs typeface="DejaVu Sans"/>
                <a:hlinkClick r:id="rId11"/>
              </a:rPr>
              <a:t>Kırklareli Valiliği</a:t>
            </a:r>
          </a:p>
        </p:txBody>
      </p:sp>
      <p:sp>
        <p:nvSpPr>
          <p:cNvPr id="20" name="Dikdörtgen 19">
            <a:extLst>
              <a:ext uri="{FF2B5EF4-FFF2-40B4-BE49-F238E27FC236}">
                <a16:creationId xmlns:a16="http://schemas.microsoft.com/office/drawing/2014/main" id="{81CA0BAA-EC37-43EC-A166-647DC644D663}"/>
              </a:ext>
            </a:extLst>
          </p:cNvPr>
          <p:cNvSpPr>
            <a:spLocks noGrp="1"/>
          </p:cNvSpPr>
          <p:nvPr/>
        </p:nvSpPr>
        <p:spPr>
          <a:xfrm>
            <a:off x="6429375" y="4572000"/>
            <a:ext cx="5257800" cy="466725"/>
          </a:xfrm>
          <a:prstGeom prst="rect">
            <a:avLst/>
          </a:prstGeom>
          <a:noFill/>
          <a:ln w="0">
            <a:noFill/>
          </a:ln>
        </p:spPr>
        <p:txBody>
          <a:bodyPr lIns="0" tIns="0" rIns="0" bIns="0" anchor="t">
            <a:noAutofit/>
          </a:bodyPr>
          <a:lstStyle/>
          <a:p>
            <a:pPr>
              <a:buNone/>
              <a:defRPr sz="1650" b="0">
                <a:solidFill>
                  <a:srgbClr val="132B40"/>
                </a:solidFill>
                <a:latin typeface="DejaVu Sans"/>
                <a:ea typeface="DejaVu Sans"/>
                <a:cs typeface="DejaVu Sans"/>
              </a:defRPr>
            </a:pPr>
            <a:r>
              <a:rPr sz="1650" b="0">
                <a:solidFill>
                  <a:srgbClr val="132B40"/>
                </a:solidFill>
                <a:latin typeface="DejaVu Sans"/>
                <a:ea typeface="DejaVu Sans"/>
                <a:cs typeface="DejaVu Sans"/>
              </a:rPr>
              <a:t>Yasa dışı bahis ve IBAN kullandırma</a:t>
            </a:r>
          </a:p>
        </p:txBody>
      </p:sp>
      <p:sp>
        <p:nvSpPr>
          <p:cNvPr id="21" name="Dikdörtgen 20">
            <a:extLst>
              <a:ext uri="{FF2B5EF4-FFF2-40B4-BE49-F238E27FC236}">
                <a16:creationId xmlns:a16="http://schemas.microsoft.com/office/drawing/2014/main" id="{619A4698-3A59-4356-99F3-1135640A0675}"/>
              </a:ext>
            </a:extLst>
          </p:cNvPr>
          <p:cNvSpPr>
            <a:spLocks noGrp="1"/>
          </p:cNvSpPr>
          <p:nvPr/>
        </p:nvSpPr>
        <p:spPr>
          <a:xfrm>
            <a:off x="6429375" y="5086350"/>
            <a:ext cx="5257800" cy="314325"/>
          </a:xfrm>
          <a:prstGeom prst="rect">
            <a:avLst/>
          </a:prstGeom>
          <a:noFill/>
          <a:ln w="0">
            <a:noFill/>
          </a:ln>
        </p:spPr>
        <p:txBody>
          <a:bodyPr lIns="0" tIns="0" rIns="0" bIns="0" anchor="t">
            <a:noAutofit/>
          </a:bodyPr>
          <a:lstStyle/>
          <a:p>
            <a:pPr>
              <a:buNone/>
              <a:defRPr sz="2400" b="0">
                <a:solidFill>
                  <a:srgbClr val="132B40"/>
                </a:solidFill>
                <a:latin typeface="DejaVu Sans"/>
                <a:ea typeface="DejaVu Sans"/>
                <a:cs typeface="DejaVu Sans"/>
              </a:defRPr>
            </a:pPr>
            <a:r>
              <a:rPr sz="2400" b="0">
                <a:solidFill>
                  <a:srgbClr val="132B40"/>
                </a:solidFill>
                <a:latin typeface="DejaVu Sans"/>
                <a:ea typeface="DejaVu Sans"/>
                <a:cs typeface="DejaVu Sans"/>
                <a:hlinkClick r:id="rId12"/>
              </a:rPr>
              <a:t>112 Acil Çağrı Merkezi</a:t>
            </a:r>
          </a:p>
        </p:txBody>
      </p:sp>
      <p:sp>
        <p:nvSpPr>
          <p:cNvPr id="22" name="Dikdörtgen 21">
            <a:extLst>
              <a:ext uri="{FF2B5EF4-FFF2-40B4-BE49-F238E27FC236}">
                <a16:creationId xmlns:a16="http://schemas.microsoft.com/office/drawing/2014/main" id="{3D240AAB-6396-44D9-913E-DCBA4FE6AC85}"/>
              </a:ext>
            </a:extLst>
          </p:cNvPr>
          <p:cNvSpPr>
            <a:spLocks noGrp="1"/>
          </p:cNvSpPr>
          <p:nvPr/>
        </p:nvSpPr>
        <p:spPr>
          <a:xfrm>
            <a:off x="6429375" y="5410200"/>
            <a:ext cx="5257800" cy="466725"/>
          </a:xfrm>
          <a:prstGeom prst="rect">
            <a:avLst/>
          </a:prstGeom>
          <a:noFill/>
          <a:ln w="0">
            <a:noFill/>
          </a:ln>
        </p:spPr>
        <p:txBody>
          <a:bodyPr lIns="0" tIns="0" rIns="0" bIns="0" anchor="t">
            <a:noAutofit/>
          </a:bodyPr>
          <a:lstStyle/>
          <a:p>
            <a:pPr>
              <a:buNone/>
              <a:defRPr sz="1650" b="0">
                <a:solidFill>
                  <a:srgbClr val="132B40"/>
                </a:solidFill>
                <a:latin typeface="DejaVu Sans"/>
                <a:ea typeface="DejaVu Sans"/>
                <a:cs typeface="DejaVu Sans"/>
              </a:defRPr>
            </a:pPr>
            <a:r>
              <a:rPr sz="1650" b="0">
                <a:solidFill>
                  <a:srgbClr val="132B40"/>
                </a:solidFill>
                <a:latin typeface="DejaVu Sans"/>
                <a:ea typeface="DejaVu Sans"/>
                <a:cs typeface="DejaVu Sans"/>
              </a:rPr>
              <a:t>Acil tehlikede başvuru</a:t>
            </a:r>
          </a:p>
        </p:txBody>
      </p:sp>
      <p:sp>
        <p:nvSpPr>
          <p:cNvPr id="23" name="Dikdörtgen 22">
            <a:extLst>
              <a:ext uri="{FF2B5EF4-FFF2-40B4-BE49-F238E27FC236}">
                <a16:creationId xmlns:a16="http://schemas.microsoft.com/office/drawing/2014/main" id="{8700E95F-E242-441E-9D57-DB321261277B}"/>
              </a:ext>
            </a:extLst>
          </p:cNvPr>
          <p:cNvSpPr>
            <a:spLocks noGrp="1"/>
          </p:cNvSpPr>
          <p:nvPr/>
        </p:nvSpPr>
        <p:spPr>
          <a:xfrm>
            <a:off x="685800" y="6086475"/>
            <a:ext cx="10572750" cy="314325"/>
          </a:xfrm>
          <a:prstGeom prst="rect">
            <a:avLst/>
          </a:prstGeom>
          <a:noFill/>
          <a:ln w="0">
            <a:noFill/>
          </a:ln>
        </p:spPr>
        <p:txBody>
          <a:bodyPr lIns="0" tIns="0" rIns="0" bIns="0" anchor="t">
            <a:noAutofit/>
          </a:bodyPr>
          <a:lstStyle/>
          <a:p>
            <a:pPr>
              <a:buNone/>
              <a:defRPr sz="1425" b="0">
                <a:solidFill>
                  <a:srgbClr val="526675"/>
                </a:solidFill>
                <a:latin typeface="DejaVu Sans"/>
                <a:ea typeface="DejaVu Sans"/>
                <a:cs typeface="DejaVu Sans"/>
              </a:defRPr>
            </a:pPr>
            <a:r>
              <a:rPr sz="1425" b="0">
                <a:solidFill>
                  <a:srgbClr val="526675"/>
                </a:solidFill>
                <a:latin typeface="DejaVu Sans"/>
                <a:ea typeface="DejaVu Sans"/>
                <a:cs typeface="DejaVu Sans"/>
              </a:rPr>
              <a:t>Bağlantılar tıklanabilir. Ek kaynaklar slayt notlarında. Erişim: 23.09.2026.</a:t>
            </a:r>
          </a:p>
        </p:txBody>
      </p:sp>
    </p:spTree>
    <p:extLst>
      <p:ext uri="{BB962C8B-B14F-4D97-AF65-F5344CB8AC3E}">
        <p14:creationId xmlns:p14="http://schemas.microsoft.com/office/powerpoint/2010/main" val="1943911068"/>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2214</Words>
  <Application>Microsoft Office PowerPoint</Application>
  <DocSecurity>0</DocSecurity>
  <PresentationFormat>Geniş ekran</PresentationFormat>
  <Paragraphs>323</Paragraphs>
  <Slides>18</Slides>
  <Notes>18</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18</vt:i4>
      </vt:variant>
    </vt:vector>
  </HeadingPairs>
  <TitlesOfParts>
    <vt:vector size="21" baseType="lpstr">
      <vt:lpstr>Calibri</vt:lpstr>
      <vt:lpstr>DejaVu Sans</vt:lpstr>
      <vt:lpstr>ChatGPT</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User</cp:lastModifiedBy>
  <cp:revision>1</cp:revision>
  <dcterms:created xsi:type="dcterms:W3CDTF">2026-09-23T17:01:53Z</dcterms:created>
  <dcterms:modified xsi:type="dcterms:W3CDTF">2026-09-23T17:22:54Z</dcterms:modified>
</cp:coreProperties>
</file>